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3"/>
  </p:notesMasterIdLst>
  <p:sldIdLst>
    <p:sldId id="311" r:id="rId3"/>
    <p:sldId id="260" r:id="rId4"/>
    <p:sldId id="322" r:id="rId5"/>
    <p:sldId id="316" r:id="rId6"/>
    <p:sldId id="288" r:id="rId7"/>
    <p:sldId id="303" r:id="rId8"/>
    <p:sldId id="321" r:id="rId9"/>
    <p:sldId id="304" r:id="rId10"/>
    <p:sldId id="315" r:id="rId11"/>
    <p:sldId id="323" r:id="rId12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BADD"/>
    <a:srgbClr val="0070C0"/>
    <a:srgbClr val="8497B0"/>
    <a:srgbClr val="2859A8"/>
    <a:srgbClr val="6184D3"/>
    <a:srgbClr val="1B3C72"/>
    <a:srgbClr val="2473D2"/>
    <a:srgbClr val="003D6A"/>
    <a:srgbClr val="0053A1"/>
    <a:srgbClr val="3B76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33" autoAdjust="0"/>
    <p:restoredTop sz="94660"/>
  </p:normalViewPr>
  <p:slideViewPr>
    <p:cSldViewPr snapToGrid="0">
      <p:cViewPr>
        <p:scale>
          <a:sx n="66" d="100"/>
          <a:sy n="66" d="100"/>
        </p:scale>
        <p:origin x="1061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3200" b="0" i="0" u="none" strike="noStrike" kern="1200" spc="0" baseline="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lt"/>
              </a:rPr>
              <a:t>Project Gantt Chart (Old)</a:t>
            </a:r>
            <a:endParaRPr lang="en-US" sz="2000" dirty="0"/>
          </a:p>
        </c:rich>
      </c:tx>
      <c:layout>
        <c:manualLayout>
          <c:xMode val="edge"/>
          <c:yMode val="edge"/>
          <c:x val="0.33286902524453243"/>
          <c:y val="7.09541166622246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title>
    <c:autoTitleDeleted val="0"/>
    <c:plotArea>
      <c:layout>
        <c:manualLayout>
          <c:layoutTarget val="inner"/>
          <c:xMode val="edge"/>
          <c:yMode val="edge"/>
          <c:x val="0.24458076272541793"/>
          <c:y val="0.23366693716930687"/>
          <c:w val="0.7311301399825022"/>
          <c:h val="0.6791629620279101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Start Date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Learn to use CARLA. Study DRL for self driving</c:v>
                </c:pt>
                <c:pt idx="1">
                  <c:v>Develop DRL model in CARLA</c:v>
                </c:pt>
                <c:pt idx="2">
                  <c:v>Train model for optimisation</c:v>
                </c:pt>
                <c:pt idx="3">
                  <c:v>Work on setting up hardware</c:v>
                </c:pt>
                <c:pt idx="4">
                  <c:v>Testing, Validation, Debugging</c:v>
                </c:pt>
                <c:pt idx="5">
                  <c:v>Finalize Project, Documentation and Defense</c:v>
                </c:pt>
              </c:strCache>
            </c:strRef>
          </c:cat>
          <c:val>
            <c:numRef>
              <c:f>Sheet1!$B$2:$B$7</c:f>
              <c:numCache>
                <c:formatCode>m/d;@</c:formatCode>
                <c:ptCount val="6"/>
                <c:pt idx="0">
                  <c:v>45196</c:v>
                </c:pt>
                <c:pt idx="1">
                  <c:v>45227</c:v>
                </c:pt>
                <c:pt idx="2">
                  <c:v>45258</c:v>
                </c:pt>
                <c:pt idx="3">
                  <c:v>45283</c:v>
                </c:pt>
                <c:pt idx="4">
                  <c:v>45371</c:v>
                </c:pt>
                <c:pt idx="5">
                  <c:v>45393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79-4FFB-92E2-599BDAE962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Duration (days)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2-4079-4FFB-92E2-599BDAE9629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010-4582-B0BB-BA6B92C0876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079-4FFB-92E2-599BDAE9629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010-4582-B0BB-BA6B92C0876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010-4582-B0BB-BA6B92C0876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4079-4FFB-92E2-599BDAE96291}"/>
              </c:ext>
            </c:extLst>
          </c:dPt>
          <c:cat>
            <c:strRef>
              <c:f>Sheet1!$A$2:$A$7</c:f>
              <c:strCache>
                <c:ptCount val="6"/>
                <c:pt idx="0">
                  <c:v>Learn to use CARLA. Study DRL for self driving</c:v>
                </c:pt>
                <c:pt idx="1">
                  <c:v>Develop DRL model in CARLA</c:v>
                </c:pt>
                <c:pt idx="2">
                  <c:v>Train model for optimisation</c:v>
                </c:pt>
                <c:pt idx="3">
                  <c:v>Work on setting up hardware</c:v>
                </c:pt>
                <c:pt idx="4">
                  <c:v>Testing, Validation, Debugging</c:v>
                </c:pt>
                <c:pt idx="5">
                  <c:v>Finalize Project, Documentation and Defense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30</c:v>
                </c:pt>
                <c:pt idx="1">
                  <c:v>30</c:v>
                </c:pt>
                <c:pt idx="2">
                  <c:v>21</c:v>
                </c:pt>
                <c:pt idx="3">
                  <c:v>87</c:v>
                </c:pt>
                <c:pt idx="4">
                  <c:v>21</c:v>
                </c:pt>
                <c:pt idx="5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079-4FFB-92E2-599BDAE962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41101599"/>
        <c:axId val="141101183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End Date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Sheet1!$A$2:$A$7</c15:sqref>
                        </c15:formulaRef>
                      </c:ext>
                    </c:extLst>
                    <c:strCache>
                      <c:ptCount val="6"/>
                      <c:pt idx="0">
                        <c:v>Learn to use CARLA. Study DRL for self driving</c:v>
                      </c:pt>
                      <c:pt idx="1">
                        <c:v>Develop DRL model in CARLA</c:v>
                      </c:pt>
                      <c:pt idx="2">
                        <c:v>Train model for optimisation</c:v>
                      </c:pt>
                      <c:pt idx="3">
                        <c:v>Work on setting up hardware</c:v>
                      </c:pt>
                      <c:pt idx="4">
                        <c:v>Testing, Validation, Debugging</c:v>
                      </c:pt>
                      <c:pt idx="5">
                        <c:v>Finalize Project, Documentation and Defense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Sheet1!$C$2:$C$7</c15:sqref>
                        </c15:formulaRef>
                      </c:ext>
                    </c:extLst>
                    <c:numCache>
                      <c:formatCode>m/d;@</c:formatCode>
                      <c:ptCount val="6"/>
                      <c:pt idx="0">
                        <c:v>45226</c:v>
                      </c:pt>
                      <c:pt idx="1">
                        <c:v>45257</c:v>
                      </c:pt>
                      <c:pt idx="2">
                        <c:v>45279</c:v>
                      </c:pt>
                      <c:pt idx="3">
                        <c:v>45370</c:v>
                      </c:pt>
                      <c:pt idx="4">
                        <c:v>45392</c:v>
                      </c:pt>
                      <c:pt idx="5">
                        <c:v>45414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8-4079-4FFB-92E2-599BDAE96291}"/>
                  </c:ext>
                </c:extLst>
              </c15:ser>
            </c15:filteredBarSeries>
          </c:ext>
        </c:extLst>
      </c:barChart>
      <c:catAx>
        <c:axId val="14110159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Söhne"/>
                <a:ea typeface="+mn-ea"/>
                <a:cs typeface="+mn-cs"/>
              </a:defRPr>
            </a:pPr>
            <a:endParaRPr lang="en-PK"/>
          </a:p>
        </c:txPr>
        <c:crossAx val="141101183"/>
        <c:crosses val="autoZero"/>
        <c:auto val="1"/>
        <c:lblAlgn val="ctr"/>
        <c:lblOffset val="100"/>
        <c:noMultiLvlLbl val="0"/>
      </c:catAx>
      <c:valAx>
        <c:axId val="141101183"/>
        <c:scaling>
          <c:orientation val="minMax"/>
          <c:max val="45450"/>
          <c:min val="45196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d/m/yy;@" sourceLinked="0"/>
        <c:majorTickMark val="none"/>
        <c:minorTickMark val="none"/>
        <c:tickLblPos val="nextTo"/>
        <c:spPr>
          <a:noFill/>
          <a:ln>
            <a:solidFill>
              <a:schemeClr val="accent1">
                <a:shade val="1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öhne"/>
                <a:ea typeface="+mn-ea"/>
                <a:cs typeface="+mn-cs"/>
              </a:defRPr>
            </a:pPr>
            <a:endParaRPr lang="en-PK"/>
          </a:p>
        </c:txPr>
        <c:crossAx val="141101599"/>
        <c:crosses val="autoZero"/>
        <c:crossBetween val="between"/>
      </c:valAx>
      <c:spPr>
        <a:noFill/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accent1">
              <a:lumMod val="85000"/>
            </a:schemeClr>
          </a:solidFill>
        </a:defRPr>
      </a:pPr>
      <a:endParaRPr lang="en-PK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3200" b="0" i="0" u="none" strike="noStrike" kern="1200" spc="0" baseline="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lt"/>
              </a:rPr>
              <a:t>Project Gantt Chart (New)</a:t>
            </a:r>
            <a:endParaRPr lang="en-US" sz="2000" dirty="0"/>
          </a:p>
        </c:rich>
      </c:tx>
      <c:layout>
        <c:manualLayout>
          <c:xMode val="edge"/>
          <c:yMode val="edge"/>
          <c:x val="0.33286902524453243"/>
          <c:y val="7.09541166622246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title>
    <c:autoTitleDeleted val="0"/>
    <c:plotArea>
      <c:layout>
        <c:manualLayout>
          <c:layoutTarget val="inner"/>
          <c:xMode val="edge"/>
          <c:yMode val="edge"/>
          <c:x val="0.24458076272541793"/>
          <c:y val="0.23366693716930687"/>
          <c:w val="0.7311301399825022"/>
          <c:h val="0.6791629620279101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Start Date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Learn to use CARLA. Study DRL for self driving, Learning YOLOV for object detection</c:v>
                </c:pt>
                <c:pt idx="1">
                  <c:v>Develop DRL model in CARLA, Implement YOLOV</c:v>
                </c:pt>
                <c:pt idx="2">
                  <c:v>Train model for optimisation</c:v>
                </c:pt>
                <c:pt idx="3">
                  <c:v>Work on setting up hardware</c:v>
                </c:pt>
                <c:pt idx="4">
                  <c:v>Testing, Validation, Debugging</c:v>
                </c:pt>
                <c:pt idx="5">
                  <c:v>Finalize Project, Documentation and Defense</c:v>
                </c:pt>
              </c:strCache>
            </c:strRef>
          </c:cat>
          <c:val>
            <c:numRef>
              <c:f>Sheet1!$B$2:$B$7</c:f>
              <c:numCache>
                <c:formatCode>m/d;@</c:formatCode>
                <c:ptCount val="6"/>
                <c:pt idx="0">
                  <c:v>45196</c:v>
                </c:pt>
                <c:pt idx="1">
                  <c:v>45227</c:v>
                </c:pt>
                <c:pt idx="2">
                  <c:v>45251</c:v>
                </c:pt>
                <c:pt idx="3">
                  <c:v>45269</c:v>
                </c:pt>
                <c:pt idx="4">
                  <c:v>45364</c:v>
                </c:pt>
                <c:pt idx="5">
                  <c:v>45393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79-4FFB-92E2-599BDAE962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Duration (days)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2-4079-4FFB-92E2-599BDAE9629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010-4582-B0BB-BA6B92C0876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079-4FFB-92E2-599BDAE9629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010-4582-B0BB-BA6B92C0876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010-4582-B0BB-BA6B92C0876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4079-4FFB-92E2-599BDAE96291}"/>
              </c:ext>
            </c:extLst>
          </c:dPt>
          <c:cat>
            <c:strRef>
              <c:f>Sheet1!$A$2:$A$7</c:f>
              <c:strCache>
                <c:ptCount val="6"/>
                <c:pt idx="0">
                  <c:v>Learn to use CARLA. Study DRL for self driving, Learning YOLOV for object detection</c:v>
                </c:pt>
                <c:pt idx="1">
                  <c:v>Develop DRL model in CARLA, Implement YOLOV</c:v>
                </c:pt>
                <c:pt idx="2">
                  <c:v>Train model for optimisation</c:v>
                </c:pt>
                <c:pt idx="3">
                  <c:v>Work on setting up hardware</c:v>
                </c:pt>
                <c:pt idx="4">
                  <c:v>Testing, Validation, Debugging</c:v>
                </c:pt>
                <c:pt idx="5">
                  <c:v>Finalize Project, Documentation and Defense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30</c:v>
                </c:pt>
                <c:pt idx="1">
                  <c:v>30</c:v>
                </c:pt>
                <c:pt idx="2">
                  <c:v>28</c:v>
                </c:pt>
                <c:pt idx="3">
                  <c:v>101</c:v>
                </c:pt>
                <c:pt idx="4">
                  <c:v>35</c:v>
                </c:pt>
                <c:pt idx="5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079-4FFB-92E2-599BDAE962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41101599"/>
        <c:axId val="141101183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End Date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Sheet1!$A$2:$A$7</c15:sqref>
                        </c15:formulaRef>
                      </c:ext>
                    </c:extLst>
                    <c:strCache>
                      <c:ptCount val="6"/>
                      <c:pt idx="0">
                        <c:v>Learn to use CARLA. Study DRL for self driving, Learning YOLOV for object detection</c:v>
                      </c:pt>
                      <c:pt idx="1">
                        <c:v>Develop DRL model in CARLA, Implement YOLOV</c:v>
                      </c:pt>
                      <c:pt idx="2">
                        <c:v>Train model for optimisation</c:v>
                      </c:pt>
                      <c:pt idx="3">
                        <c:v>Work on setting up hardware</c:v>
                      </c:pt>
                      <c:pt idx="4">
                        <c:v>Testing, Validation, Debugging</c:v>
                      </c:pt>
                      <c:pt idx="5">
                        <c:v>Finalize Project, Documentation and Defense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Sheet1!$C$2:$C$7</c15:sqref>
                        </c15:formulaRef>
                      </c:ext>
                    </c:extLst>
                    <c:numCache>
                      <c:formatCode>m/d;@</c:formatCode>
                      <c:ptCount val="6"/>
                      <c:pt idx="0">
                        <c:v>45226</c:v>
                      </c:pt>
                      <c:pt idx="1">
                        <c:v>45257</c:v>
                      </c:pt>
                      <c:pt idx="2">
                        <c:v>45279</c:v>
                      </c:pt>
                      <c:pt idx="3">
                        <c:v>45370</c:v>
                      </c:pt>
                      <c:pt idx="4">
                        <c:v>45399</c:v>
                      </c:pt>
                      <c:pt idx="5">
                        <c:v>45414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8-4079-4FFB-92E2-599BDAE96291}"/>
                  </c:ext>
                </c:extLst>
              </c15:ser>
            </c15:filteredBarSeries>
          </c:ext>
        </c:extLst>
      </c:barChart>
      <c:catAx>
        <c:axId val="14110159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Söhne"/>
                <a:ea typeface="+mn-ea"/>
                <a:cs typeface="+mn-cs"/>
              </a:defRPr>
            </a:pPr>
            <a:endParaRPr lang="en-PK"/>
          </a:p>
        </c:txPr>
        <c:crossAx val="141101183"/>
        <c:crosses val="autoZero"/>
        <c:auto val="1"/>
        <c:lblAlgn val="ctr"/>
        <c:lblOffset val="100"/>
        <c:noMultiLvlLbl val="0"/>
      </c:catAx>
      <c:valAx>
        <c:axId val="141101183"/>
        <c:scaling>
          <c:orientation val="minMax"/>
          <c:max val="45450"/>
          <c:min val="45196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d/m/yy;@" sourceLinked="0"/>
        <c:majorTickMark val="none"/>
        <c:minorTickMark val="none"/>
        <c:tickLblPos val="nextTo"/>
        <c:spPr>
          <a:noFill/>
          <a:ln>
            <a:solidFill>
              <a:schemeClr val="accent1">
                <a:shade val="1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öhne"/>
                <a:ea typeface="+mn-ea"/>
                <a:cs typeface="+mn-cs"/>
              </a:defRPr>
            </a:pPr>
            <a:endParaRPr lang="en-PK"/>
          </a:p>
        </c:txPr>
        <c:crossAx val="141101599"/>
        <c:crosses val="autoZero"/>
        <c:crossBetween val="between"/>
      </c:valAx>
      <c:spPr>
        <a:noFill/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accent1">
              <a:lumMod val="85000"/>
            </a:schemeClr>
          </a:solidFill>
        </a:defRPr>
      </a:pPr>
      <a:endParaRPr lang="en-PK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0.25521</cdr:x>
      <cdr:y>0.26511</cdr:y>
    </cdr:from>
    <cdr:to>
      <cdr:x>0.33021</cdr:x>
      <cdr:y>0.31902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349B45F0-75A2-0FCB-D818-867F6E596D0B}"/>
            </a:ext>
          </a:extLst>
        </cdr:cNvPr>
        <cdr:cNvSpPr txBox="1"/>
      </cdr:nvSpPr>
      <cdr:spPr>
        <a:xfrm xmlns:a="http://schemas.openxmlformats.org/drawingml/2006/main">
          <a:off x="3046514" y="1765609"/>
          <a:ext cx="895311" cy="3590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dirty="0">
              <a:solidFill>
                <a:schemeClr val="bg1"/>
              </a:solidFill>
              <a:latin typeface="Söhne"/>
            </a:rPr>
            <a:t>4 weeks</a:t>
          </a:r>
          <a:endParaRPr lang="LID4096" sz="1400" dirty="0">
            <a:solidFill>
              <a:schemeClr val="bg1"/>
            </a:solidFill>
            <a:latin typeface="Söhne"/>
          </a:endParaRPr>
        </a:p>
      </cdr:txBody>
    </cdr:sp>
  </cdr:relSizeAnchor>
  <cdr:relSizeAnchor xmlns:cdr="http://schemas.openxmlformats.org/drawingml/2006/chartDrawing">
    <cdr:from>
      <cdr:x>0.34688</cdr:x>
      <cdr:y>0.37897</cdr:y>
    </cdr:from>
    <cdr:to>
      <cdr:x>0.42188</cdr:x>
      <cdr:y>0.43288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AC60D4E0-F48F-A510-D06E-DF2A0CD5B67A}"/>
            </a:ext>
          </a:extLst>
        </cdr:cNvPr>
        <cdr:cNvSpPr txBox="1"/>
      </cdr:nvSpPr>
      <cdr:spPr>
        <a:xfrm xmlns:a="http://schemas.openxmlformats.org/drawingml/2006/main">
          <a:off x="4140822" y="2523868"/>
          <a:ext cx="895311" cy="35903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>
              <a:solidFill>
                <a:schemeClr val="bg1"/>
              </a:solidFill>
              <a:latin typeface="Söhne"/>
            </a:rPr>
            <a:t>4 weeks</a:t>
          </a:r>
          <a:endParaRPr lang="LID4096" sz="1400" dirty="0">
            <a:solidFill>
              <a:schemeClr val="bg1"/>
            </a:solidFill>
            <a:latin typeface="Söhne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0.25521</cdr:x>
      <cdr:y>0.26511</cdr:y>
    </cdr:from>
    <cdr:to>
      <cdr:x>0.33021</cdr:x>
      <cdr:y>0.31902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349B45F0-75A2-0FCB-D818-867F6E596D0B}"/>
            </a:ext>
          </a:extLst>
        </cdr:cNvPr>
        <cdr:cNvSpPr txBox="1"/>
      </cdr:nvSpPr>
      <cdr:spPr>
        <a:xfrm xmlns:a="http://schemas.openxmlformats.org/drawingml/2006/main">
          <a:off x="3046514" y="1765609"/>
          <a:ext cx="895311" cy="3590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dirty="0">
              <a:solidFill>
                <a:schemeClr val="bg1"/>
              </a:solidFill>
              <a:latin typeface="Söhne"/>
            </a:rPr>
            <a:t>4 weeks</a:t>
          </a:r>
          <a:endParaRPr lang="LID4096" sz="1400" dirty="0">
            <a:solidFill>
              <a:schemeClr val="bg1"/>
            </a:solidFill>
            <a:latin typeface="Söhne"/>
          </a:endParaRPr>
        </a:p>
      </cdr:txBody>
    </cdr:sp>
  </cdr:relSizeAnchor>
  <cdr:relSizeAnchor xmlns:cdr="http://schemas.openxmlformats.org/drawingml/2006/chartDrawing">
    <cdr:from>
      <cdr:x>0.45389</cdr:x>
      <cdr:y>0.59165</cdr:y>
    </cdr:from>
    <cdr:to>
      <cdr:x>0.57139</cdr:x>
      <cdr:y>0.66763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2E2B4C05-41EF-039E-5896-6B2ECD32AA36}"/>
            </a:ext>
          </a:extLst>
        </cdr:cNvPr>
        <cdr:cNvSpPr/>
      </cdr:nvSpPr>
      <cdr:spPr>
        <a:xfrm xmlns:a="http://schemas.openxmlformats.org/drawingml/2006/main">
          <a:off x="5418307" y="3940253"/>
          <a:ext cx="1402672" cy="506027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/>
        </a:solidFill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LID4096" dirty="0"/>
        </a:p>
      </cdr:txBody>
    </cdr:sp>
  </cdr:relSizeAnchor>
  <cdr:relSizeAnchor xmlns:cdr="http://schemas.openxmlformats.org/drawingml/2006/chartDrawing">
    <cdr:from>
      <cdr:x>0.33371</cdr:x>
      <cdr:y>0.36526</cdr:y>
    </cdr:from>
    <cdr:to>
      <cdr:x>0.38505</cdr:x>
      <cdr:y>0.44076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CDE8DA59-B778-3157-637D-220F30DF85C2}"/>
            </a:ext>
          </a:extLst>
        </cdr:cNvPr>
        <cdr:cNvSpPr/>
      </cdr:nvSpPr>
      <cdr:spPr>
        <a:xfrm xmlns:a="http://schemas.openxmlformats.org/drawingml/2006/main">
          <a:off x="3983607" y="2432540"/>
          <a:ext cx="612951" cy="502877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/>
        </a:solidFill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LID4096"/>
        </a:p>
      </cdr:txBody>
    </cdr:sp>
  </cdr:relSizeAnchor>
  <cdr:relSizeAnchor xmlns:cdr="http://schemas.openxmlformats.org/drawingml/2006/chartDrawing">
    <cdr:from>
      <cdr:x>0.34688</cdr:x>
      <cdr:y>0.37897</cdr:y>
    </cdr:from>
    <cdr:to>
      <cdr:x>0.42188</cdr:x>
      <cdr:y>0.43288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AC60D4E0-F48F-A510-D06E-DF2A0CD5B67A}"/>
            </a:ext>
          </a:extLst>
        </cdr:cNvPr>
        <cdr:cNvSpPr txBox="1"/>
      </cdr:nvSpPr>
      <cdr:spPr>
        <a:xfrm xmlns:a="http://schemas.openxmlformats.org/drawingml/2006/main">
          <a:off x="4140822" y="2523868"/>
          <a:ext cx="895311" cy="35903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>
              <a:solidFill>
                <a:schemeClr val="bg1"/>
              </a:solidFill>
              <a:latin typeface="Söhne"/>
            </a:rPr>
            <a:t>4 weeks</a:t>
          </a:r>
          <a:endParaRPr lang="LID4096" sz="1400" dirty="0">
            <a:solidFill>
              <a:schemeClr val="bg1"/>
            </a:solidFill>
            <a:latin typeface="Söhne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4E056B71-9EAA-4EF3-BB5F-012BD31D2699}" type="datetimeFigureOut">
              <a:rPr lang="zh-CN" altLang="en-US" smtClean="0"/>
              <a:t>2024/3/4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625DD620-B765-4925-9660-3E0ECA0B066F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5DD620-B765-4925-9660-3E0ECA0B066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字魂59号-创粗黑" panose="00000500000000000000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字魂59号-创粗黑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658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66E7A-3B75-0A98-207A-0BAC48162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DC32C92-5AEF-4B0D-7801-9DDDC374E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66E48E4-D06E-748C-5ABD-29B253ED7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D8CED9-24B0-FFAE-6305-310928AE8D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D620-B765-4925-9660-3E0ECA0B066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956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D620-B765-4925-9660-3E0ECA0B066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D7E11-AECA-A061-F307-9D12FE1DC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12EC860-3AE3-81D4-C7A4-1842AB3C0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2FB38D0-DC24-00FC-131C-A3BD4264C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A08BD0-0312-D5DC-E028-5C49DF6663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D620-B765-4925-9660-3E0ECA0B066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473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D620-B765-4925-9660-3E0ECA0B066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D620-B765-4925-9660-3E0ECA0B066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D620-B765-4925-9660-3E0ECA0B066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3C96F-625E-FDD7-925D-1BD0DB56C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2FBFA0-3FCE-12C4-86E9-8677D8DB8A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3E6428-8664-5254-6A8B-ADFBB783C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B382A3-7997-8FBB-DEF6-835DE4C53E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D620-B765-4925-9660-3E0ECA0B066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493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D620-B765-4925-9660-3E0ECA0B066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D620-B765-4925-9660-3E0ECA0B066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316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A4CB-960D-4DB7-93A4-90BAACD7400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00F3-E1C9-4EC6-A6B1-D1686BF684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A4CB-960D-4DB7-93A4-90BAACD7400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00F3-E1C9-4EC6-A6B1-D1686BF684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A4CB-960D-4DB7-93A4-90BAACD7400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00F3-E1C9-4EC6-A6B1-D1686BF684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A4CB-960D-4DB7-93A4-90BAACD7400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00F3-E1C9-4EC6-A6B1-D1686BF684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0252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9647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484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A4CB-960D-4DB7-93A4-90BAACD7400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00F3-E1C9-4EC6-A6B1-D1686BF684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A4CB-960D-4DB7-93A4-90BAACD7400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00F3-E1C9-4EC6-A6B1-D1686BF684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A4CB-960D-4DB7-93A4-90BAACD7400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00F3-E1C9-4EC6-A6B1-D1686BF6841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999999-6D594D61"/>
          <p:cNvPicPr>
            <a:picLocks noChangeAspect="1"/>
          </p:cNvPicPr>
          <p:nvPr userDrawn="1"/>
        </p:nvPicPr>
        <p:blipFill>
          <a:blip r:embed="rId2"/>
          <a:srcRect r="15789"/>
          <a:stretch>
            <a:fillRect/>
          </a:stretch>
        </p:blipFill>
        <p:spPr>
          <a:xfrm>
            <a:off x="1428750" y="2964180"/>
            <a:ext cx="10770235" cy="4100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A4CB-960D-4DB7-93A4-90BAACD7400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00F3-E1C9-4EC6-A6B1-D1686BF684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A4CB-960D-4DB7-93A4-90BAACD7400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00F3-E1C9-4EC6-A6B1-D1686BF6841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9D4F73B5-C5FF-DC3C-944C-871C1A3D80F0}"/>
              </a:ext>
            </a:extLst>
          </p:cNvPr>
          <p:cNvSpPr txBox="1"/>
          <p:nvPr userDrawn="1"/>
        </p:nvSpPr>
        <p:spPr>
          <a:xfrm>
            <a:off x="1978522" y="6769732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240292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A4CB-960D-4DB7-93A4-90BAACD7400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00F3-E1C9-4EC6-A6B1-D1686BF684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A4CB-960D-4DB7-93A4-90BAACD7400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00F3-E1C9-4EC6-A6B1-D1686BF684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A4CB-960D-4DB7-93A4-90BAACD7400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00F3-E1C9-4EC6-A6B1-D1686BF684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CA4CB-960D-4DB7-93A4-90BAACD7400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D00F3-E1C9-4EC6-A6B1-D1686BF6841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C:\Users\Administrator\Desktop\1217\51miz-E81810ww7-6D594D61.png51miz-E81810ww7-6D594D61"/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>
          <a:xfrm>
            <a:off x="-227965" y="-60960"/>
            <a:ext cx="12444730" cy="69799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23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e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doi.org/10.48550/arXiv.2002.00444" TargetMode="External"/><Relationship Id="rId4" Type="http://schemas.openxmlformats.org/officeDocument/2006/relationships/hyperlink" Target="https://doi.org/10.1007/978-3-642-00196-3_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506871" y="2440669"/>
            <a:ext cx="10978395" cy="1066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haroni" panose="02010803020104030203" pitchFamily="2" charset="-79"/>
                <a:ea typeface="微软雅黑"/>
                <a:cs typeface="Aharoni" panose="02010803020104030203" pitchFamily="2" charset="-79"/>
                <a:sym typeface="+mn-lt"/>
              </a:rPr>
              <a:t>Intelligent path planning for self-driving </a:t>
            </a:r>
            <a:r>
              <a:rPr lang="en-US" altLang="zh-CN" b="1" dirty="0">
                <a:solidFill>
                  <a:srgbClr val="FFFFFF"/>
                </a:solidFill>
                <a:latin typeface="Aharoni" panose="02010803020104030203" pitchFamily="2" charset="-79"/>
                <a:ea typeface="微软雅黑"/>
                <a:cs typeface="Aharoni" panose="02010803020104030203" pitchFamily="2" charset="-79"/>
                <a:sym typeface="+mn-lt"/>
              </a:rPr>
              <a:t>UGV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haroni" panose="02010803020104030203" pitchFamily="2" charset="-79"/>
              <a:ea typeface="微软雅黑"/>
              <a:cs typeface="Aharoni" panose="02010803020104030203" pitchFamily="2" charset="-79"/>
              <a:sym typeface="+mn-lt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93009" y="1068460"/>
            <a:ext cx="3824515" cy="7097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99BADD"/>
                </a:solidFill>
                <a:effectLst/>
                <a:uLnTx/>
                <a:uFillTx/>
                <a:latin typeface="Aharoni" panose="02010803020104030203" pitchFamily="2" charset="-79"/>
                <a:ea typeface="微软雅黑"/>
                <a:cs typeface="Aharoni" panose="02010803020104030203" pitchFamily="2" charset="-79"/>
                <a:sym typeface="+mn-lt"/>
              </a:rPr>
              <a:t>Deep</a:t>
            </a:r>
            <a:r>
              <a:rPr kumimoji="0" lang="en-US" altLang="zh-CN" sz="4400" b="0" i="0" u="none" strike="noStrike" kern="1200" cap="none" spc="0" normalizeH="0" noProof="0" dirty="0">
                <a:ln>
                  <a:noFill/>
                </a:ln>
                <a:solidFill>
                  <a:srgbClr val="99BADD"/>
                </a:solidFill>
                <a:effectLst/>
                <a:uLnTx/>
                <a:uFillTx/>
                <a:latin typeface="Aharoni" panose="02010803020104030203" pitchFamily="2" charset="-79"/>
                <a:ea typeface="微软雅黑"/>
                <a:cs typeface="Aharoni" panose="02010803020104030203" pitchFamily="2" charset="-79"/>
                <a:sym typeface="+mn-lt"/>
              </a:rPr>
              <a:t> Reinforcement Learning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rgbClr val="99BADD"/>
              </a:solidFill>
              <a:effectLst/>
              <a:uLnTx/>
              <a:uFillTx/>
              <a:latin typeface="Aharoni" panose="02010803020104030203" pitchFamily="2" charset="-79"/>
              <a:ea typeface="微软雅黑"/>
              <a:cs typeface="Aharoni" panose="02010803020104030203" pitchFamily="2" charset="-79"/>
              <a:sym typeface="+mn-lt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506871" y="3205754"/>
            <a:ext cx="6022517" cy="6343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ts val="3500"/>
              </a:lnSpc>
              <a:spcBef>
                <a:spcPts val="0"/>
              </a:spcBef>
            </a:pPr>
            <a:r>
              <a:rPr lang="en-US" altLang="zh-CN" sz="2800" dirty="0">
                <a:solidFill>
                  <a:srgbClr val="99BADD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lt"/>
              </a:rPr>
              <a:t>Dr. Fahad Mumtaz Malik</a:t>
            </a:r>
          </a:p>
        </p:txBody>
      </p:sp>
      <p:pic>
        <p:nvPicPr>
          <p:cNvPr id="7" name="图片 6" descr="51miz-E179530-5D62FB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905" y="1622056"/>
            <a:ext cx="6608944" cy="6613305"/>
          </a:xfrm>
          <a:prstGeom prst="rect">
            <a:avLst/>
          </a:prstGeom>
        </p:spPr>
      </p:pic>
      <p:pic>
        <p:nvPicPr>
          <p:cNvPr id="13" name="图片 12" descr="二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032483">
            <a:off x="7177280" y="-3554983"/>
            <a:ext cx="9595199" cy="746279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3AFACCC-CB49-A2E5-17DF-04A8E10982BD}"/>
              </a:ext>
            </a:extLst>
          </p:cNvPr>
          <p:cNvSpPr txBox="1"/>
          <p:nvPr/>
        </p:nvSpPr>
        <p:spPr>
          <a:xfrm>
            <a:off x="808355" y="320675"/>
            <a:ext cx="1309333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Söhne"/>
                <a:cs typeface="+mn-ea"/>
                <a:sym typeface="+mn-lt"/>
              </a:rPr>
              <a:t>NUST CEME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E01A85-19D2-4E6A-FA91-D4E5BF825930}"/>
              </a:ext>
            </a:extLst>
          </p:cNvPr>
          <p:cNvSpPr txBox="1"/>
          <p:nvPr/>
        </p:nvSpPr>
        <p:spPr>
          <a:xfrm>
            <a:off x="600041" y="4737370"/>
            <a:ext cx="50711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öhne"/>
              </a:rPr>
              <a:t>Syed Shuhood</a:t>
            </a:r>
          </a:p>
          <a:p>
            <a:r>
              <a:rPr lang="en-US" sz="2400" b="1" dirty="0">
                <a:solidFill>
                  <a:schemeClr val="bg1"/>
                </a:solidFill>
                <a:latin typeface="Söhne"/>
              </a:rPr>
              <a:t>Awais Raza</a:t>
            </a:r>
          </a:p>
          <a:p>
            <a:r>
              <a:rPr lang="en-US" sz="2400" b="1" dirty="0">
                <a:solidFill>
                  <a:schemeClr val="bg1"/>
                </a:solidFill>
                <a:latin typeface="Söhne"/>
              </a:rPr>
              <a:t>Shabih Ahmad</a:t>
            </a:r>
          </a:p>
          <a:p>
            <a:r>
              <a:rPr lang="en-US" sz="2400" b="1" dirty="0">
                <a:solidFill>
                  <a:schemeClr val="bg1"/>
                </a:solidFill>
                <a:latin typeface="Söhne"/>
              </a:rPr>
              <a:t>Zawar Khan</a:t>
            </a:r>
            <a:endParaRPr lang="LID4096" b="1" dirty="0">
              <a:solidFill>
                <a:schemeClr val="bg1"/>
              </a:solidFill>
              <a:latin typeface="Söhne"/>
            </a:endParaRPr>
          </a:p>
        </p:txBody>
      </p:sp>
      <p:pic>
        <p:nvPicPr>
          <p:cNvPr id="9" name="Picture 8" descr="A yellow and black logo&#10;&#10;Description automatically generated">
            <a:extLst>
              <a:ext uri="{FF2B5EF4-FFF2-40B4-BE49-F238E27FC236}">
                <a16:creationId xmlns:a16="http://schemas.microsoft.com/office/drawing/2014/main" id="{66F10F91-C9F4-3B38-772D-8818AA2950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2" y="89905"/>
            <a:ext cx="789447" cy="78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5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8AE5D-948D-14DA-DADD-60531CA32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999-6D594D61">
            <a:extLst>
              <a:ext uri="{FF2B5EF4-FFF2-40B4-BE49-F238E27FC236}">
                <a16:creationId xmlns:a16="http://schemas.microsoft.com/office/drawing/2014/main" id="{87365830-0D55-6389-8A60-C84716B9BB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545" r="15530"/>
          <a:stretch>
            <a:fillRect/>
          </a:stretch>
        </p:blipFill>
        <p:spPr>
          <a:xfrm>
            <a:off x="6667500" y="3633470"/>
            <a:ext cx="5524500" cy="3224530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F44A67CE-DE0E-959E-FA67-4ED4E1868671}"/>
              </a:ext>
            </a:extLst>
          </p:cNvPr>
          <p:cNvSpPr txBox="1"/>
          <p:nvPr/>
        </p:nvSpPr>
        <p:spPr>
          <a:xfrm>
            <a:off x="211480" y="843915"/>
            <a:ext cx="8462620" cy="370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lvl="0" indent="-285750" algn="l">
              <a:lnSpc>
                <a:spcPct val="100000"/>
              </a:lnSpc>
              <a:spcBef>
                <a:spcPts val="0"/>
              </a:spcBef>
              <a:buClr>
                <a:srgbClr val="FFFFFF">
                  <a:lumMod val="75000"/>
                </a:srgbClr>
              </a:buClr>
              <a:buSzPts val="1100"/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E8E6E3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lvl="0" indent="-285750" algn="l">
              <a:lnSpc>
                <a:spcPct val="100000"/>
              </a:lnSpc>
              <a:spcBef>
                <a:spcPts val="0"/>
              </a:spcBef>
              <a:buClr>
                <a:srgbClr val="FFFFFF">
                  <a:lumMod val="75000"/>
                </a:srgbClr>
              </a:buClr>
              <a:buSzPts val="1100"/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E8E6E3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lvl="0" indent="-285750" algn="l">
              <a:lnSpc>
                <a:spcPct val="100000"/>
              </a:lnSpc>
              <a:spcBef>
                <a:spcPts val="0"/>
              </a:spcBef>
              <a:buClr>
                <a:srgbClr val="FFFFFF">
                  <a:lumMod val="75000"/>
                </a:srgbClr>
              </a:buClr>
              <a:buSzPts val="1100"/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E8E6E3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lvl="0" indent="-285750" algn="l">
              <a:lnSpc>
                <a:spcPct val="100000"/>
              </a:lnSpc>
              <a:spcBef>
                <a:spcPts val="0"/>
              </a:spcBef>
              <a:buClr>
                <a:srgbClr val="FFFFFF">
                  <a:lumMod val="75000"/>
                </a:srgbClr>
              </a:buClr>
              <a:buSzPts val="1100"/>
              <a:buFont typeface="Arial" panose="020B0604020202020204" pitchFamily="34" charset="0"/>
              <a:buChar char="•"/>
            </a:pPr>
            <a:endParaRPr lang="en-PK" sz="1600" kern="100" dirty="0">
              <a:solidFill>
                <a:schemeClr val="bg1"/>
              </a:solidFill>
              <a:latin typeface="Söhne"/>
              <a:ea typeface="Calibri" panose="020F0502020204030204" pitchFamily="34" charset="0"/>
              <a:cs typeface="Aharoni" panose="02010803020104030203" pitchFamily="2" charset="-79"/>
              <a:sym typeface="Arial"/>
            </a:endParaRPr>
          </a:p>
          <a:p>
            <a:pPr algn="l"/>
            <a:endParaRPr lang="en-US" altLang="zh-CN" sz="4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67FE8064-7E3C-C7E4-FE8F-3FA70BB86132}"/>
              </a:ext>
            </a:extLst>
          </p:cNvPr>
          <p:cNvSpPr txBox="1"/>
          <p:nvPr/>
        </p:nvSpPr>
        <p:spPr>
          <a:xfrm>
            <a:off x="529771" y="1828800"/>
            <a:ext cx="5428298" cy="18075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500"/>
              </a:lnSpc>
            </a:pPr>
            <a:endParaRPr lang="en-US" altLang="zh-CN" sz="1600" dirty="0">
              <a:solidFill>
                <a:schemeClr val="bg1"/>
              </a:solidFill>
              <a:latin typeface="Aharoni" panose="02010803020104030203" pitchFamily="2" charset="-79"/>
              <a:ea typeface="+mn-ea"/>
              <a:cs typeface="Aharoni" panose="02010803020104030203" pitchFamily="2" charset="-79"/>
              <a:sym typeface="+mn-lt"/>
            </a:endParaRPr>
          </a:p>
          <a:p>
            <a:pPr algn="l">
              <a:lnSpc>
                <a:spcPts val="3500"/>
              </a:lnSpc>
            </a:pPr>
            <a:endParaRPr lang="zh-CN" altLang="en-US" sz="1600" dirty="0">
              <a:solidFill>
                <a:schemeClr val="bg1"/>
              </a:solidFill>
              <a:latin typeface="Aharoni" panose="02010803020104030203" pitchFamily="2" charset="-79"/>
              <a:ea typeface="+mn-ea"/>
              <a:cs typeface="Aharoni" panose="02010803020104030203" pitchFamily="2" charset="-79"/>
              <a:sym typeface="+mn-lt"/>
            </a:endParaRPr>
          </a:p>
        </p:txBody>
      </p:sp>
      <p:pic>
        <p:nvPicPr>
          <p:cNvPr id="13" name="图片 12" descr="二二">
            <a:extLst>
              <a:ext uri="{FF2B5EF4-FFF2-40B4-BE49-F238E27FC236}">
                <a16:creationId xmlns:a16="http://schemas.microsoft.com/office/drawing/2014/main" id="{7C5349F8-09AD-8851-A31B-ECDF613CC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040000">
            <a:off x="7420610" y="-3960495"/>
            <a:ext cx="9505950" cy="7324725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7FEA06CA-41ED-31ED-C0E7-51C94504CDA3}"/>
              </a:ext>
            </a:extLst>
          </p:cNvPr>
          <p:cNvGrpSpPr/>
          <p:nvPr/>
        </p:nvGrpSpPr>
        <p:grpSpPr>
          <a:xfrm>
            <a:off x="295910" y="320675"/>
            <a:ext cx="1474470" cy="523240"/>
            <a:chOff x="466" y="505"/>
            <a:chExt cx="2322" cy="82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689437F-2752-E49B-3D0D-04AC6D674A87}"/>
                </a:ext>
              </a:extLst>
            </p:cNvPr>
            <p:cNvGrpSpPr/>
            <p:nvPr/>
          </p:nvGrpSpPr>
          <p:grpSpPr>
            <a:xfrm>
              <a:off x="466" y="584"/>
              <a:ext cx="807" cy="607"/>
              <a:chOff x="593" y="614"/>
              <a:chExt cx="994" cy="747"/>
            </a:xfrm>
          </p:grpSpPr>
          <p:sp>
            <p:nvSpPr>
              <p:cNvPr id="26" name="Freeform 5">
                <a:extLst>
                  <a:ext uri="{FF2B5EF4-FFF2-40B4-BE49-F238E27FC236}">
                    <a16:creationId xmlns:a16="http://schemas.microsoft.com/office/drawing/2014/main" id="{FEF268DE-88AC-2BDB-E880-9E5CEF0DBE28}"/>
                  </a:ext>
                </a:extLst>
              </p:cNvPr>
              <p:cNvSpPr/>
              <p:nvPr/>
            </p:nvSpPr>
            <p:spPr bwMode="auto">
              <a:xfrm rot="5400000">
                <a:off x="527" y="688"/>
                <a:ext cx="733" cy="60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>
                <a:gsLst>
                  <a:gs pos="0">
                    <a:srgbClr val="83A4D4"/>
                  </a:gs>
                  <a:gs pos="99000">
                    <a:srgbClr val="B2F4FC"/>
                  </a:gs>
                </a:gsLst>
                <a:lin scaled="1"/>
              </a:gradFill>
              <a:ln w="25400">
                <a:noFill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200" b="1" dirty="0">
                  <a:cs typeface="+mn-ea"/>
                  <a:sym typeface="+mn-lt"/>
                </a:endParaRPr>
              </a:p>
            </p:txBody>
          </p:sp>
          <p:sp>
            <p:nvSpPr>
              <p:cNvPr id="27" name="Freeform 5">
                <a:extLst>
                  <a:ext uri="{FF2B5EF4-FFF2-40B4-BE49-F238E27FC236}">
                    <a16:creationId xmlns:a16="http://schemas.microsoft.com/office/drawing/2014/main" id="{21D7EDE3-C979-95DC-6228-A5D1371534EA}"/>
                  </a:ext>
                </a:extLst>
              </p:cNvPr>
              <p:cNvSpPr/>
              <p:nvPr/>
            </p:nvSpPr>
            <p:spPr bwMode="auto">
              <a:xfrm rot="5400000">
                <a:off x="906" y="681"/>
                <a:ext cx="747" cy="61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noFill/>
              <a:ln w="25400">
                <a:solidFill>
                  <a:schemeClr val="bg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gradFill>
                      <a:gsLst>
                        <a:gs pos="0">
                          <a:srgbClr val="A3E2FA"/>
                        </a:gs>
                        <a:gs pos="100000">
                          <a:srgbClr val="0466C1"/>
                        </a:gs>
                      </a:gsLst>
                      <a:lin scaled="1"/>
                    </a:gradFill>
                  </a14:hiddenFill>
                </a:ext>
              </a:ex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2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68052B4-B7D5-6B3E-7DEC-05710EEF35F3}"/>
                </a:ext>
              </a:extLst>
            </p:cNvPr>
            <p:cNvSpPr txBox="1"/>
            <p:nvPr/>
          </p:nvSpPr>
          <p:spPr>
            <a:xfrm>
              <a:off x="1273" y="505"/>
              <a:ext cx="1515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  <a:sym typeface="+mn-lt"/>
                </a:rPr>
                <a:t>Q&amp;A</a:t>
              </a:r>
            </a:p>
          </p:txBody>
        </p:sp>
      </p:grpSp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E935147A-93C8-487C-2A3D-04D28C3F79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7984" y="2144870"/>
            <a:ext cx="2288235" cy="228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5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"/>
                            </p:stCondLst>
                            <p:childTnLst>
                              <p:par>
                                <p:cTn id="13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5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1miz-E818107-6D594D6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 rot="9540000">
            <a:off x="-5716213" y="81832"/>
            <a:ext cx="8030796" cy="8388651"/>
          </a:xfrm>
          <a:prstGeom prst="rect">
            <a:avLst/>
          </a:prstGeom>
        </p:spPr>
      </p:pic>
      <p:pic>
        <p:nvPicPr>
          <p:cNvPr id="3" name="图片 2" descr="51miz-E818107-6D594D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 rot="12060000" flipH="1">
            <a:off x="9319538" y="-901502"/>
            <a:ext cx="7959623" cy="8314307"/>
          </a:xfrm>
          <a:prstGeom prst="rect">
            <a:avLst/>
          </a:prstGeom>
        </p:spPr>
      </p:pic>
      <p:sp>
        <p:nvSpPr>
          <p:cNvPr id="7" name="文本框 9"/>
          <p:cNvSpPr txBox="1"/>
          <p:nvPr/>
        </p:nvSpPr>
        <p:spPr>
          <a:xfrm>
            <a:off x="3451150" y="898407"/>
            <a:ext cx="5678805" cy="80791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ctr">
              <a:lnSpc>
                <a:spcPts val="6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lt"/>
              </a:rPr>
              <a:t>Introduction</a:t>
            </a:r>
            <a:endParaRPr lang="zh-CN" altLang="en-US" sz="36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  <a:sym typeface="+mn-lt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2962203" y="2536208"/>
            <a:ext cx="5927953" cy="27774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200"/>
              </a:lnSpc>
              <a:defRPr/>
            </a:pPr>
            <a:endParaRPr lang="en-US" altLang="zh-CN" sz="2400" noProof="1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" name="Google Shape;15087;p74">
            <a:extLst>
              <a:ext uri="{FF2B5EF4-FFF2-40B4-BE49-F238E27FC236}">
                <a16:creationId xmlns:a16="http://schemas.microsoft.com/office/drawing/2014/main" id="{2D26B146-1989-667F-C556-BBED0598E50C}"/>
              </a:ext>
            </a:extLst>
          </p:cNvPr>
          <p:cNvGrpSpPr/>
          <p:nvPr/>
        </p:nvGrpSpPr>
        <p:grpSpPr>
          <a:xfrm>
            <a:off x="5392650" y="2140556"/>
            <a:ext cx="1226318" cy="791306"/>
            <a:chOff x="5728380" y="4221698"/>
            <a:chExt cx="417131" cy="269162"/>
          </a:xfrm>
          <a:solidFill>
            <a:schemeClr val="accent5">
              <a:lumMod val="75000"/>
            </a:schemeClr>
          </a:solidFill>
        </p:grpSpPr>
        <p:sp>
          <p:nvSpPr>
            <p:cNvPr id="5" name="Google Shape;15088;p74">
              <a:extLst>
                <a:ext uri="{FF2B5EF4-FFF2-40B4-BE49-F238E27FC236}">
                  <a16:creationId xmlns:a16="http://schemas.microsoft.com/office/drawing/2014/main" id="{7E7B732F-E509-0805-5395-3D1ACDC89FE4}"/>
                </a:ext>
              </a:extLst>
            </p:cNvPr>
            <p:cNvSpPr/>
            <p:nvPr/>
          </p:nvSpPr>
          <p:spPr>
            <a:xfrm>
              <a:off x="5728383" y="4221698"/>
              <a:ext cx="417128" cy="225260"/>
            </a:xfrm>
            <a:custGeom>
              <a:avLst/>
              <a:gdLst/>
              <a:ahLst/>
              <a:cxnLst/>
              <a:rect l="l" t="t" r="r" b="b"/>
              <a:pathLst>
                <a:path w="15877" h="8574" extrusionOk="0">
                  <a:moveTo>
                    <a:pt x="5813" y="0"/>
                  </a:moveTo>
                  <a:cubicBezTo>
                    <a:pt x="5133" y="0"/>
                    <a:pt x="4509" y="361"/>
                    <a:pt x="4169" y="943"/>
                  </a:cubicBezTo>
                  <a:lnTo>
                    <a:pt x="2498" y="3815"/>
                  </a:lnTo>
                  <a:lnTo>
                    <a:pt x="1436" y="4079"/>
                  </a:lnTo>
                  <a:cubicBezTo>
                    <a:pt x="597" y="4294"/>
                    <a:pt x="1" y="5057"/>
                    <a:pt x="1" y="5930"/>
                  </a:cubicBezTo>
                  <a:lnTo>
                    <a:pt x="1" y="7623"/>
                  </a:lnTo>
                  <a:cubicBezTo>
                    <a:pt x="1" y="8150"/>
                    <a:pt x="431" y="8573"/>
                    <a:pt x="958" y="8573"/>
                  </a:cubicBezTo>
                  <a:lnTo>
                    <a:pt x="14837" y="8573"/>
                  </a:lnTo>
                  <a:cubicBezTo>
                    <a:pt x="15364" y="8573"/>
                    <a:pt x="15787" y="8150"/>
                    <a:pt x="15787" y="7623"/>
                  </a:cubicBezTo>
                  <a:lnTo>
                    <a:pt x="15787" y="7158"/>
                  </a:lnTo>
                  <a:cubicBezTo>
                    <a:pt x="15787" y="6999"/>
                    <a:pt x="15725" y="6846"/>
                    <a:pt x="15614" y="6728"/>
                  </a:cubicBezTo>
                  <a:cubicBezTo>
                    <a:pt x="15496" y="6617"/>
                    <a:pt x="15434" y="6465"/>
                    <a:pt x="15441" y="6305"/>
                  </a:cubicBezTo>
                  <a:lnTo>
                    <a:pt x="15441" y="5084"/>
                  </a:lnTo>
                  <a:lnTo>
                    <a:pt x="15746" y="4411"/>
                  </a:lnTo>
                  <a:cubicBezTo>
                    <a:pt x="15876" y="4137"/>
                    <a:pt x="15681" y="3815"/>
                    <a:pt x="15374" y="3815"/>
                  </a:cubicBezTo>
                  <a:cubicBezTo>
                    <a:pt x="15371" y="3815"/>
                    <a:pt x="15368" y="3815"/>
                    <a:pt x="15364" y="3815"/>
                  </a:cubicBezTo>
                  <a:lnTo>
                    <a:pt x="14248" y="3815"/>
                  </a:lnTo>
                  <a:lnTo>
                    <a:pt x="11959" y="763"/>
                  </a:lnTo>
                  <a:cubicBezTo>
                    <a:pt x="11598" y="284"/>
                    <a:pt x="11036" y="0"/>
                    <a:pt x="10440" y="0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Söhne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" name="Google Shape;15089;p74">
              <a:extLst>
                <a:ext uri="{FF2B5EF4-FFF2-40B4-BE49-F238E27FC236}">
                  <a16:creationId xmlns:a16="http://schemas.microsoft.com/office/drawing/2014/main" id="{DC4C7CF7-CE0A-F9E3-3493-75726CC65F72}"/>
                </a:ext>
              </a:extLst>
            </p:cNvPr>
            <p:cNvSpPr/>
            <p:nvPr/>
          </p:nvSpPr>
          <p:spPr>
            <a:xfrm>
              <a:off x="5728380" y="4226058"/>
              <a:ext cx="417128" cy="220899"/>
            </a:xfrm>
            <a:custGeom>
              <a:avLst/>
              <a:gdLst/>
              <a:ahLst/>
              <a:cxnLst/>
              <a:rect l="l" t="t" r="r" b="b"/>
              <a:pathLst>
                <a:path w="15877" h="8408" extrusionOk="0">
                  <a:moveTo>
                    <a:pt x="5495" y="4363"/>
                  </a:moveTo>
                  <a:cubicBezTo>
                    <a:pt x="5182" y="4363"/>
                    <a:pt x="5182" y="4836"/>
                    <a:pt x="5495" y="4836"/>
                  </a:cubicBezTo>
                  <a:cubicBezTo>
                    <a:pt x="5502" y="4836"/>
                    <a:pt x="5508" y="4835"/>
                    <a:pt x="5515" y="4835"/>
                  </a:cubicBezTo>
                  <a:lnTo>
                    <a:pt x="6465" y="4835"/>
                  </a:lnTo>
                  <a:cubicBezTo>
                    <a:pt x="6472" y="4835"/>
                    <a:pt x="6479" y="4836"/>
                    <a:pt x="6485" y="4836"/>
                  </a:cubicBezTo>
                  <a:cubicBezTo>
                    <a:pt x="6798" y="4836"/>
                    <a:pt x="6798" y="4363"/>
                    <a:pt x="6485" y="4363"/>
                  </a:cubicBezTo>
                  <a:cubicBezTo>
                    <a:pt x="6479" y="4363"/>
                    <a:pt x="6472" y="4363"/>
                    <a:pt x="6465" y="4363"/>
                  </a:cubicBezTo>
                  <a:lnTo>
                    <a:pt x="5515" y="4363"/>
                  </a:lnTo>
                  <a:cubicBezTo>
                    <a:pt x="5508" y="4363"/>
                    <a:pt x="5502" y="4363"/>
                    <a:pt x="5495" y="4363"/>
                  </a:cubicBezTo>
                  <a:close/>
                  <a:moveTo>
                    <a:pt x="9310" y="4363"/>
                  </a:moveTo>
                  <a:cubicBezTo>
                    <a:pt x="8997" y="4363"/>
                    <a:pt x="8997" y="4836"/>
                    <a:pt x="9310" y="4836"/>
                  </a:cubicBezTo>
                  <a:cubicBezTo>
                    <a:pt x="9316" y="4836"/>
                    <a:pt x="9323" y="4835"/>
                    <a:pt x="9330" y="4835"/>
                  </a:cubicBezTo>
                  <a:lnTo>
                    <a:pt x="10280" y="4835"/>
                  </a:lnTo>
                  <a:cubicBezTo>
                    <a:pt x="10287" y="4835"/>
                    <a:pt x="10293" y="4836"/>
                    <a:pt x="10300" y="4836"/>
                  </a:cubicBezTo>
                  <a:cubicBezTo>
                    <a:pt x="10613" y="4836"/>
                    <a:pt x="10613" y="4363"/>
                    <a:pt x="10300" y="4363"/>
                  </a:cubicBezTo>
                  <a:cubicBezTo>
                    <a:pt x="10293" y="4363"/>
                    <a:pt x="10287" y="4363"/>
                    <a:pt x="10280" y="4363"/>
                  </a:cubicBezTo>
                  <a:lnTo>
                    <a:pt x="9330" y="4363"/>
                  </a:lnTo>
                  <a:cubicBezTo>
                    <a:pt x="9323" y="4363"/>
                    <a:pt x="9316" y="4363"/>
                    <a:pt x="9310" y="4363"/>
                  </a:cubicBezTo>
                  <a:close/>
                  <a:moveTo>
                    <a:pt x="13055" y="3642"/>
                  </a:moveTo>
                  <a:lnTo>
                    <a:pt x="13623" y="4405"/>
                  </a:lnTo>
                  <a:cubicBezTo>
                    <a:pt x="13714" y="4523"/>
                    <a:pt x="13859" y="4592"/>
                    <a:pt x="14005" y="4592"/>
                  </a:cubicBezTo>
                  <a:lnTo>
                    <a:pt x="14483" y="4592"/>
                  </a:lnTo>
                  <a:lnTo>
                    <a:pt x="14483" y="6139"/>
                  </a:lnTo>
                  <a:cubicBezTo>
                    <a:pt x="14483" y="6265"/>
                    <a:pt x="14384" y="6351"/>
                    <a:pt x="14277" y="6351"/>
                  </a:cubicBezTo>
                  <a:cubicBezTo>
                    <a:pt x="14237" y="6351"/>
                    <a:pt x="14195" y="6339"/>
                    <a:pt x="14157" y="6312"/>
                  </a:cubicBezTo>
                  <a:lnTo>
                    <a:pt x="14150" y="6312"/>
                  </a:lnTo>
                  <a:cubicBezTo>
                    <a:pt x="13676" y="5955"/>
                    <a:pt x="13128" y="5787"/>
                    <a:pt x="12588" y="5787"/>
                  </a:cubicBezTo>
                  <a:cubicBezTo>
                    <a:pt x="11558" y="5787"/>
                    <a:pt x="10555" y="6397"/>
                    <a:pt x="10141" y="7457"/>
                  </a:cubicBezTo>
                  <a:lnTo>
                    <a:pt x="8373" y="7457"/>
                  </a:lnTo>
                  <a:lnTo>
                    <a:pt x="8373" y="3642"/>
                  </a:lnTo>
                  <a:close/>
                  <a:moveTo>
                    <a:pt x="11216" y="1"/>
                  </a:moveTo>
                  <a:cubicBezTo>
                    <a:pt x="10946" y="340"/>
                    <a:pt x="10939" y="819"/>
                    <a:pt x="11203" y="1166"/>
                  </a:cubicBezTo>
                  <a:lnTo>
                    <a:pt x="12174" y="2470"/>
                  </a:lnTo>
                  <a:lnTo>
                    <a:pt x="10058" y="2470"/>
                  </a:lnTo>
                  <a:lnTo>
                    <a:pt x="8373" y="784"/>
                  </a:lnTo>
                  <a:lnTo>
                    <a:pt x="7415" y="784"/>
                  </a:lnTo>
                  <a:lnTo>
                    <a:pt x="7415" y="7457"/>
                  </a:lnTo>
                  <a:lnTo>
                    <a:pt x="4807" y="7457"/>
                  </a:lnTo>
                  <a:cubicBezTo>
                    <a:pt x="4391" y="6503"/>
                    <a:pt x="3507" y="6026"/>
                    <a:pt x="2623" y="6026"/>
                  </a:cubicBezTo>
                  <a:cubicBezTo>
                    <a:pt x="1740" y="6026"/>
                    <a:pt x="857" y="6503"/>
                    <a:pt x="445" y="7457"/>
                  </a:cubicBezTo>
                  <a:lnTo>
                    <a:pt x="1" y="7457"/>
                  </a:lnTo>
                  <a:cubicBezTo>
                    <a:pt x="1" y="7984"/>
                    <a:pt x="431" y="8407"/>
                    <a:pt x="958" y="8407"/>
                  </a:cubicBezTo>
                  <a:lnTo>
                    <a:pt x="14837" y="8407"/>
                  </a:lnTo>
                  <a:cubicBezTo>
                    <a:pt x="15364" y="8407"/>
                    <a:pt x="15787" y="7984"/>
                    <a:pt x="15787" y="7457"/>
                  </a:cubicBezTo>
                  <a:lnTo>
                    <a:pt x="15787" y="6985"/>
                  </a:lnTo>
                  <a:cubicBezTo>
                    <a:pt x="15787" y="6826"/>
                    <a:pt x="15725" y="6673"/>
                    <a:pt x="15614" y="6562"/>
                  </a:cubicBezTo>
                  <a:cubicBezTo>
                    <a:pt x="15496" y="6451"/>
                    <a:pt x="15434" y="6299"/>
                    <a:pt x="15441" y="6139"/>
                  </a:cubicBezTo>
                  <a:lnTo>
                    <a:pt x="15441" y="4918"/>
                  </a:lnTo>
                  <a:lnTo>
                    <a:pt x="15746" y="4245"/>
                  </a:lnTo>
                  <a:cubicBezTo>
                    <a:pt x="15876" y="3971"/>
                    <a:pt x="15681" y="3649"/>
                    <a:pt x="15374" y="3649"/>
                  </a:cubicBezTo>
                  <a:cubicBezTo>
                    <a:pt x="15371" y="3649"/>
                    <a:pt x="15368" y="3649"/>
                    <a:pt x="15364" y="3649"/>
                  </a:cubicBezTo>
                  <a:lnTo>
                    <a:pt x="14248" y="3649"/>
                  </a:lnTo>
                  <a:lnTo>
                    <a:pt x="11959" y="597"/>
                  </a:lnTo>
                  <a:cubicBezTo>
                    <a:pt x="11764" y="340"/>
                    <a:pt x="11508" y="132"/>
                    <a:pt x="11216" y="1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Söhne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" name="Google Shape;15090;p74">
              <a:extLst>
                <a:ext uri="{FF2B5EF4-FFF2-40B4-BE49-F238E27FC236}">
                  <a16:creationId xmlns:a16="http://schemas.microsoft.com/office/drawing/2014/main" id="{F38CF9CB-DC3C-5E42-3EB8-E90821C1DA7B}"/>
                </a:ext>
              </a:extLst>
            </p:cNvPr>
            <p:cNvSpPr/>
            <p:nvPr/>
          </p:nvSpPr>
          <p:spPr>
            <a:xfrm>
              <a:off x="5822964" y="4246657"/>
              <a:ext cx="100440" cy="75271"/>
            </a:xfrm>
            <a:custGeom>
              <a:avLst/>
              <a:gdLst/>
              <a:ahLst/>
              <a:cxnLst/>
              <a:rect l="l" t="t" r="r" b="b"/>
              <a:pathLst>
                <a:path w="3823" h="2865" extrusionOk="0">
                  <a:moveTo>
                    <a:pt x="2213" y="0"/>
                  </a:moveTo>
                  <a:cubicBezTo>
                    <a:pt x="1880" y="0"/>
                    <a:pt x="1561" y="181"/>
                    <a:pt x="1395" y="479"/>
                  </a:cubicBezTo>
                  <a:lnTo>
                    <a:pt x="1" y="2865"/>
                  </a:lnTo>
                  <a:lnTo>
                    <a:pt x="3822" y="2865"/>
                  </a:lnTo>
                  <a:lnTo>
                    <a:pt x="3822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Söhne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" name="Google Shape;15091;p74">
              <a:extLst>
                <a:ext uri="{FF2B5EF4-FFF2-40B4-BE49-F238E27FC236}">
                  <a16:creationId xmlns:a16="http://schemas.microsoft.com/office/drawing/2014/main" id="{C3AF038C-BA38-9890-2F0A-31ADB83F0671}"/>
                </a:ext>
              </a:extLst>
            </p:cNvPr>
            <p:cNvSpPr/>
            <p:nvPr/>
          </p:nvSpPr>
          <p:spPr>
            <a:xfrm>
              <a:off x="5948336" y="4246657"/>
              <a:ext cx="109924" cy="75271"/>
            </a:xfrm>
            <a:custGeom>
              <a:avLst/>
              <a:gdLst/>
              <a:ahLst/>
              <a:cxnLst/>
              <a:rect l="l" t="t" r="r" b="b"/>
              <a:pathLst>
                <a:path w="4184" h="2865" extrusionOk="0">
                  <a:moveTo>
                    <a:pt x="1" y="0"/>
                  </a:moveTo>
                  <a:lnTo>
                    <a:pt x="1" y="2865"/>
                  </a:lnTo>
                  <a:lnTo>
                    <a:pt x="3261" y="2865"/>
                  </a:lnTo>
                  <a:cubicBezTo>
                    <a:pt x="3843" y="2865"/>
                    <a:pt x="4183" y="2192"/>
                    <a:pt x="3829" y="1720"/>
                  </a:cubicBezTo>
                  <a:lnTo>
                    <a:pt x="2831" y="382"/>
                  </a:lnTo>
                  <a:cubicBezTo>
                    <a:pt x="2650" y="146"/>
                    <a:pt x="2366" y="0"/>
                    <a:pt x="2068" y="0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Söhne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Google Shape;15092;p74">
              <a:extLst>
                <a:ext uri="{FF2B5EF4-FFF2-40B4-BE49-F238E27FC236}">
                  <a16:creationId xmlns:a16="http://schemas.microsoft.com/office/drawing/2014/main" id="{7A9195DA-0289-C22E-7D6A-A4DE41C9BD25}"/>
                </a:ext>
              </a:extLst>
            </p:cNvPr>
            <p:cNvSpPr/>
            <p:nvPr/>
          </p:nvSpPr>
          <p:spPr>
            <a:xfrm>
              <a:off x="5738787" y="4403057"/>
              <a:ext cx="102436" cy="87803"/>
            </a:xfrm>
            <a:custGeom>
              <a:avLst/>
              <a:gdLst/>
              <a:ahLst/>
              <a:cxnLst/>
              <a:rect l="l" t="t" r="r" b="b"/>
              <a:pathLst>
                <a:path w="3899" h="3342" extrusionOk="0">
                  <a:moveTo>
                    <a:pt x="2217" y="1"/>
                  </a:moveTo>
                  <a:cubicBezTo>
                    <a:pt x="1806" y="1"/>
                    <a:pt x="1388" y="152"/>
                    <a:pt x="1047" y="491"/>
                  </a:cubicBezTo>
                  <a:cubicBezTo>
                    <a:pt x="0" y="1545"/>
                    <a:pt x="742" y="3342"/>
                    <a:pt x="2227" y="3342"/>
                  </a:cubicBezTo>
                  <a:cubicBezTo>
                    <a:pt x="3149" y="3335"/>
                    <a:pt x="3898" y="2593"/>
                    <a:pt x="3898" y="1670"/>
                  </a:cubicBezTo>
                  <a:cubicBezTo>
                    <a:pt x="3898" y="666"/>
                    <a:pt x="3075" y="1"/>
                    <a:pt x="2217" y="1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Söhne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" name="Google Shape;15093;p74">
              <a:extLst>
                <a:ext uri="{FF2B5EF4-FFF2-40B4-BE49-F238E27FC236}">
                  <a16:creationId xmlns:a16="http://schemas.microsoft.com/office/drawing/2014/main" id="{8CE414A3-F632-E929-18FB-3DF462E15C1E}"/>
                </a:ext>
              </a:extLst>
            </p:cNvPr>
            <p:cNvSpPr/>
            <p:nvPr/>
          </p:nvSpPr>
          <p:spPr>
            <a:xfrm>
              <a:off x="5754445" y="4404108"/>
              <a:ext cx="98443" cy="86673"/>
            </a:xfrm>
            <a:custGeom>
              <a:avLst/>
              <a:gdLst/>
              <a:ahLst/>
              <a:cxnLst/>
              <a:rect l="l" t="t" r="r" b="b"/>
              <a:pathLst>
                <a:path w="3747" h="3299" extrusionOk="0">
                  <a:moveTo>
                    <a:pt x="1977" y="0"/>
                  </a:moveTo>
                  <a:lnTo>
                    <a:pt x="1977" y="0"/>
                  </a:lnTo>
                  <a:cubicBezTo>
                    <a:pt x="1776" y="368"/>
                    <a:pt x="1839" y="832"/>
                    <a:pt x="2137" y="1131"/>
                  </a:cubicBezTo>
                  <a:lnTo>
                    <a:pt x="1131" y="2136"/>
                  </a:lnTo>
                  <a:cubicBezTo>
                    <a:pt x="949" y="1954"/>
                    <a:pt x="705" y="1860"/>
                    <a:pt x="459" y="1860"/>
                  </a:cubicBezTo>
                  <a:cubicBezTo>
                    <a:pt x="302" y="1860"/>
                    <a:pt x="144" y="1899"/>
                    <a:pt x="1" y="1977"/>
                  </a:cubicBezTo>
                  <a:cubicBezTo>
                    <a:pt x="174" y="2805"/>
                    <a:pt x="896" y="3299"/>
                    <a:pt x="1639" y="3299"/>
                  </a:cubicBezTo>
                  <a:cubicBezTo>
                    <a:pt x="2053" y="3299"/>
                    <a:pt x="2474" y="3145"/>
                    <a:pt x="2810" y="2809"/>
                  </a:cubicBezTo>
                  <a:cubicBezTo>
                    <a:pt x="3746" y="1873"/>
                    <a:pt x="3267" y="271"/>
                    <a:pt x="1977" y="0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Söhne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" name="Google Shape;15094;p74">
              <a:extLst>
                <a:ext uri="{FF2B5EF4-FFF2-40B4-BE49-F238E27FC236}">
                  <a16:creationId xmlns:a16="http://schemas.microsoft.com/office/drawing/2014/main" id="{A70550DE-A17D-AF62-46AD-C4BFC6ECE72F}"/>
                </a:ext>
              </a:extLst>
            </p:cNvPr>
            <p:cNvSpPr/>
            <p:nvPr/>
          </p:nvSpPr>
          <p:spPr>
            <a:xfrm>
              <a:off x="5772311" y="4428147"/>
              <a:ext cx="43744" cy="37648"/>
            </a:xfrm>
            <a:custGeom>
              <a:avLst/>
              <a:gdLst/>
              <a:ahLst/>
              <a:cxnLst/>
              <a:rect l="l" t="t" r="r" b="b"/>
              <a:pathLst>
                <a:path w="1665" h="1433" extrusionOk="0">
                  <a:moveTo>
                    <a:pt x="951" y="1"/>
                  </a:moveTo>
                  <a:cubicBezTo>
                    <a:pt x="319" y="1"/>
                    <a:pt x="0" y="771"/>
                    <a:pt x="451" y="1221"/>
                  </a:cubicBezTo>
                  <a:cubicBezTo>
                    <a:pt x="595" y="1367"/>
                    <a:pt x="772" y="1433"/>
                    <a:pt x="947" y="1433"/>
                  </a:cubicBezTo>
                  <a:cubicBezTo>
                    <a:pt x="1313" y="1433"/>
                    <a:pt x="1665" y="1147"/>
                    <a:pt x="1665" y="715"/>
                  </a:cubicBezTo>
                  <a:cubicBezTo>
                    <a:pt x="1665" y="320"/>
                    <a:pt x="1346" y="1"/>
                    <a:pt x="951" y="1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Söhne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" name="Google Shape;15095;p74">
              <a:extLst>
                <a:ext uri="{FF2B5EF4-FFF2-40B4-BE49-F238E27FC236}">
                  <a16:creationId xmlns:a16="http://schemas.microsoft.com/office/drawing/2014/main" id="{7436792B-9220-0BF7-0688-8D4020373738}"/>
                </a:ext>
              </a:extLst>
            </p:cNvPr>
            <p:cNvSpPr/>
            <p:nvPr/>
          </p:nvSpPr>
          <p:spPr>
            <a:xfrm>
              <a:off x="6000277" y="4403057"/>
              <a:ext cx="102436" cy="87803"/>
            </a:xfrm>
            <a:custGeom>
              <a:avLst/>
              <a:gdLst/>
              <a:ahLst/>
              <a:cxnLst/>
              <a:rect l="l" t="t" r="r" b="b"/>
              <a:pathLst>
                <a:path w="3899" h="3342" extrusionOk="0">
                  <a:moveTo>
                    <a:pt x="2219" y="1"/>
                  </a:moveTo>
                  <a:cubicBezTo>
                    <a:pt x="1810" y="1"/>
                    <a:pt x="1393" y="152"/>
                    <a:pt x="1055" y="491"/>
                  </a:cubicBezTo>
                  <a:cubicBezTo>
                    <a:pt x="0" y="1545"/>
                    <a:pt x="750" y="3342"/>
                    <a:pt x="2234" y="3342"/>
                  </a:cubicBezTo>
                  <a:cubicBezTo>
                    <a:pt x="3156" y="3335"/>
                    <a:pt x="3899" y="2593"/>
                    <a:pt x="3899" y="1670"/>
                  </a:cubicBezTo>
                  <a:cubicBezTo>
                    <a:pt x="3899" y="666"/>
                    <a:pt x="3076" y="1"/>
                    <a:pt x="2219" y="1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Söhne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" name="Google Shape;15096;p74">
              <a:extLst>
                <a:ext uri="{FF2B5EF4-FFF2-40B4-BE49-F238E27FC236}">
                  <a16:creationId xmlns:a16="http://schemas.microsoft.com/office/drawing/2014/main" id="{2AD253AD-E426-B6C3-5404-F00ABE6690DA}"/>
                </a:ext>
              </a:extLst>
            </p:cNvPr>
            <p:cNvSpPr/>
            <p:nvPr/>
          </p:nvSpPr>
          <p:spPr>
            <a:xfrm>
              <a:off x="6016119" y="4404108"/>
              <a:ext cx="98443" cy="86673"/>
            </a:xfrm>
            <a:custGeom>
              <a:avLst/>
              <a:gdLst/>
              <a:ahLst/>
              <a:cxnLst/>
              <a:rect l="l" t="t" r="r" b="b"/>
              <a:pathLst>
                <a:path w="3747" h="3299" extrusionOk="0">
                  <a:moveTo>
                    <a:pt x="1971" y="0"/>
                  </a:moveTo>
                  <a:lnTo>
                    <a:pt x="1971" y="0"/>
                  </a:lnTo>
                  <a:cubicBezTo>
                    <a:pt x="1770" y="368"/>
                    <a:pt x="1839" y="832"/>
                    <a:pt x="2137" y="1131"/>
                  </a:cubicBezTo>
                  <a:lnTo>
                    <a:pt x="1125" y="2136"/>
                  </a:lnTo>
                  <a:cubicBezTo>
                    <a:pt x="943" y="1954"/>
                    <a:pt x="701" y="1860"/>
                    <a:pt x="457" y="1860"/>
                  </a:cubicBezTo>
                  <a:cubicBezTo>
                    <a:pt x="301" y="1860"/>
                    <a:pt x="144" y="1899"/>
                    <a:pt x="1" y="1977"/>
                  </a:cubicBezTo>
                  <a:cubicBezTo>
                    <a:pt x="175" y="2805"/>
                    <a:pt x="897" y="3299"/>
                    <a:pt x="1639" y="3299"/>
                  </a:cubicBezTo>
                  <a:cubicBezTo>
                    <a:pt x="2054" y="3299"/>
                    <a:pt x="2475" y="3145"/>
                    <a:pt x="2810" y="2809"/>
                  </a:cubicBezTo>
                  <a:cubicBezTo>
                    <a:pt x="3746" y="1873"/>
                    <a:pt x="3268" y="271"/>
                    <a:pt x="1971" y="0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Söhne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" name="Google Shape;15097;p74">
              <a:extLst>
                <a:ext uri="{FF2B5EF4-FFF2-40B4-BE49-F238E27FC236}">
                  <a16:creationId xmlns:a16="http://schemas.microsoft.com/office/drawing/2014/main" id="{EA432827-9AB9-9C94-62FF-497D0E20D150}"/>
                </a:ext>
              </a:extLst>
            </p:cNvPr>
            <p:cNvSpPr/>
            <p:nvPr/>
          </p:nvSpPr>
          <p:spPr>
            <a:xfrm>
              <a:off x="6033801" y="4428147"/>
              <a:ext cx="43954" cy="37648"/>
            </a:xfrm>
            <a:custGeom>
              <a:avLst/>
              <a:gdLst/>
              <a:ahLst/>
              <a:cxnLst/>
              <a:rect l="l" t="t" r="r" b="b"/>
              <a:pathLst>
                <a:path w="1673" h="1433" extrusionOk="0">
                  <a:moveTo>
                    <a:pt x="958" y="1"/>
                  </a:moveTo>
                  <a:cubicBezTo>
                    <a:pt x="320" y="1"/>
                    <a:pt x="1" y="771"/>
                    <a:pt x="452" y="1221"/>
                  </a:cubicBezTo>
                  <a:cubicBezTo>
                    <a:pt x="597" y="1367"/>
                    <a:pt x="777" y="1433"/>
                    <a:pt x="952" y="1433"/>
                  </a:cubicBezTo>
                  <a:cubicBezTo>
                    <a:pt x="1320" y="1433"/>
                    <a:pt x="1672" y="1147"/>
                    <a:pt x="1672" y="715"/>
                  </a:cubicBezTo>
                  <a:cubicBezTo>
                    <a:pt x="1672" y="320"/>
                    <a:pt x="1353" y="1"/>
                    <a:pt x="958" y="1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Söhne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" name="Google Shape;15098;p74">
              <a:extLst>
                <a:ext uri="{FF2B5EF4-FFF2-40B4-BE49-F238E27FC236}">
                  <a16:creationId xmlns:a16="http://schemas.microsoft.com/office/drawing/2014/main" id="{8AEE71CC-EF1C-0C03-74A4-118091C6B020}"/>
                </a:ext>
              </a:extLst>
            </p:cNvPr>
            <p:cNvSpPr/>
            <p:nvPr/>
          </p:nvSpPr>
          <p:spPr>
            <a:xfrm>
              <a:off x="5728567" y="4328469"/>
              <a:ext cx="39382" cy="49051"/>
            </a:xfrm>
            <a:custGeom>
              <a:avLst/>
              <a:gdLst/>
              <a:ahLst/>
              <a:cxnLst/>
              <a:rect l="l" t="t" r="r" b="b"/>
              <a:pathLst>
                <a:path w="1499" h="1867" extrusionOk="0">
                  <a:moveTo>
                    <a:pt x="1499" y="1"/>
                  </a:moveTo>
                  <a:lnTo>
                    <a:pt x="1429" y="15"/>
                  </a:lnTo>
                  <a:cubicBezTo>
                    <a:pt x="590" y="230"/>
                    <a:pt x="1" y="993"/>
                    <a:pt x="1" y="1866"/>
                  </a:cubicBezTo>
                  <a:lnTo>
                    <a:pt x="549" y="1866"/>
                  </a:lnTo>
                  <a:cubicBezTo>
                    <a:pt x="1076" y="1866"/>
                    <a:pt x="1499" y="1436"/>
                    <a:pt x="1499" y="909"/>
                  </a:cubicBezTo>
                  <a:lnTo>
                    <a:pt x="1499" y="1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Söhne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" name="Google Shape;15099;p74">
              <a:extLst>
                <a:ext uri="{FF2B5EF4-FFF2-40B4-BE49-F238E27FC236}">
                  <a16:creationId xmlns:a16="http://schemas.microsoft.com/office/drawing/2014/main" id="{97ABCC9F-13EB-469E-1F2D-AE567E585519}"/>
                </a:ext>
              </a:extLst>
            </p:cNvPr>
            <p:cNvSpPr/>
            <p:nvPr/>
          </p:nvSpPr>
          <p:spPr>
            <a:xfrm>
              <a:off x="6109071" y="4346886"/>
              <a:ext cx="28821" cy="24985"/>
            </a:xfrm>
            <a:custGeom>
              <a:avLst/>
              <a:gdLst/>
              <a:ahLst/>
              <a:cxnLst/>
              <a:rect l="l" t="t" r="r" b="b"/>
              <a:pathLst>
                <a:path w="1097" h="951" extrusionOk="0">
                  <a:moveTo>
                    <a:pt x="0" y="0"/>
                  </a:moveTo>
                  <a:lnTo>
                    <a:pt x="0" y="950"/>
                  </a:lnTo>
                  <a:lnTo>
                    <a:pt x="951" y="950"/>
                  </a:lnTo>
                  <a:lnTo>
                    <a:pt x="951" y="319"/>
                  </a:lnTo>
                  <a:lnTo>
                    <a:pt x="1096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Söhne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F1B4D8A4-B31B-496F-FDBE-DC73164E522C}"/>
              </a:ext>
            </a:extLst>
          </p:cNvPr>
          <p:cNvSpPr/>
          <p:nvPr/>
        </p:nvSpPr>
        <p:spPr bwMode="auto">
          <a:xfrm rot="5400000">
            <a:off x="4294273" y="1200034"/>
            <a:ext cx="378221" cy="31035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>
            <a:gsLst>
              <a:gs pos="0">
                <a:srgbClr val="83A4D4"/>
              </a:gs>
              <a:gs pos="99000">
                <a:srgbClr val="B2F4FC"/>
              </a:gs>
            </a:gsLst>
            <a:lin scaled="1"/>
          </a:gradFill>
          <a:ln w="25400">
            <a:noFill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200" b="1" dirty="0">
              <a:cs typeface="+mn-ea"/>
              <a:sym typeface="+mn-lt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03ECD318-C9DB-066C-3015-D329199470C1}"/>
              </a:ext>
            </a:extLst>
          </p:cNvPr>
          <p:cNvSpPr/>
          <p:nvPr/>
        </p:nvSpPr>
        <p:spPr bwMode="auto">
          <a:xfrm rot="5400000">
            <a:off x="4489658" y="1196425"/>
            <a:ext cx="385445" cy="31654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A3E2FA"/>
                    </a:gs>
                    <a:gs pos="100000">
                      <a:srgbClr val="0466C1"/>
                    </a:gs>
                  </a:gsLst>
                  <a:lin scaled="1"/>
                </a:gradFill>
              </a14:hiddenFill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200" b="1" dirty="0">
              <a:cs typeface="+mn-ea"/>
              <a:sym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821C45-1605-088E-BCDE-08B57ACCF23C}"/>
              </a:ext>
            </a:extLst>
          </p:cNvPr>
          <p:cNvSpPr txBox="1"/>
          <p:nvPr/>
        </p:nvSpPr>
        <p:spPr>
          <a:xfrm>
            <a:off x="2771854" y="3103869"/>
            <a:ext cx="756470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Our project focuses on developing intelligent path planning</a:t>
            </a:r>
          </a:p>
          <a:p>
            <a:r>
              <a:rPr lang="en-US" dirty="0">
                <a:solidFill>
                  <a:schemeClr val="bg1"/>
                </a:solidFill>
              </a:rPr>
              <a:t>for a self-driving Unmanned Ground Vehicle (UGV) utilizing</a:t>
            </a:r>
          </a:p>
          <a:p>
            <a:r>
              <a:rPr lang="en-US" dirty="0">
                <a:solidFill>
                  <a:schemeClr val="bg1"/>
                </a:solidFill>
              </a:rPr>
              <a:t>Deep Reinforcement Learning (DRL).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Leveraging DRL algorithms, our system enhances navigation</a:t>
            </a:r>
          </a:p>
          <a:p>
            <a:r>
              <a:rPr lang="en-US" dirty="0">
                <a:solidFill>
                  <a:schemeClr val="bg1"/>
                </a:solidFill>
              </a:rPr>
              <a:t>efficiency and adaptability, enabling the UGV to autonomously</a:t>
            </a:r>
          </a:p>
          <a:p>
            <a:r>
              <a:rPr lang="en-US" dirty="0">
                <a:solidFill>
                  <a:schemeClr val="bg1"/>
                </a:solidFill>
              </a:rPr>
              <a:t>plan and execute optimal paths in dynamic environments.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By integrating DRL into path planning, our project pushes the boundaries</a:t>
            </a:r>
          </a:p>
          <a:p>
            <a:r>
              <a:rPr lang="en-US" dirty="0">
                <a:solidFill>
                  <a:schemeClr val="bg1"/>
                </a:solidFill>
              </a:rPr>
              <a:t>of self-driving technology, prioritizing intelligent decision-making and real-time</a:t>
            </a:r>
          </a:p>
          <a:p>
            <a:r>
              <a:rPr lang="en-US" dirty="0">
                <a:solidFill>
                  <a:schemeClr val="bg1"/>
                </a:solidFill>
              </a:rPr>
              <a:t>adaptation for safe and efficient UGV navigation.</a:t>
            </a:r>
            <a:endParaRPr lang="LID4096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0C648-6E25-76D9-F90C-8B088CF2D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999-6D594D61">
            <a:extLst>
              <a:ext uri="{FF2B5EF4-FFF2-40B4-BE49-F238E27FC236}">
                <a16:creationId xmlns:a16="http://schemas.microsoft.com/office/drawing/2014/main" id="{BE620CED-3F7C-10EF-4362-F096D7ACB6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545" r="15530"/>
          <a:stretch>
            <a:fillRect/>
          </a:stretch>
        </p:blipFill>
        <p:spPr>
          <a:xfrm>
            <a:off x="6648450" y="3682365"/>
            <a:ext cx="5524500" cy="3224530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F1C55783-D305-6979-AD36-9E159D94A631}"/>
              </a:ext>
            </a:extLst>
          </p:cNvPr>
          <p:cNvSpPr/>
          <p:nvPr/>
        </p:nvSpPr>
        <p:spPr bwMode="auto">
          <a:xfrm rot="5400000">
            <a:off x="230740" y="502177"/>
            <a:ext cx="378221" cy="31035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>
            <a:gsLst>
              <a:gs pos="0">
                <a:srgbClr val="83A4D4"/>
              </a:gs>
              <a:gs pos="99000">
                <a:srgbClr val="B2F4FC"/>
              </a:gs>
            </a:gsLst>
            <a:lin scaled="1"/>
          </a:gradFill>
          <a:ln w="25400">
            <a:noFill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200" b="1" dirty="0">
              <a:cs typeface="+mn-ea"/>
              <a:sym typeface="+mn-lt"/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AAE3BF9C-4B89-3E66-1CF1-58E1A9ACBBA0}"/>
              </a:ext>
            </a:extLst>
          </p:cNvPr>
          <p:cNvSpPr txBox="1"/>
          <p:nvPr/>
        </p:nvSpPr>
        <p:spPr>
          <a:xfrm>
            <a:off x="887334" y="223288"/>
            <a:ext cx="3793060" cy="7886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Algerian" panose="04020705040A02060702" pitchFamily="82" charset="0"/>
                <a:cs typeface="+mj-cs"/>
              </a:defRPr>
            </a:lvl1pPr>
          </a:lstStyle>
          <a:p>
            <a:pPr algn="l"/>
            <a:r>
              <a:rPr lang="en-US" altLang="zh-CN" sz="4000" dirty="0">
                <a:latin typeface="Aharoni" panose="02010803020104030203" pitchFamily="2" charset="-79"/>
                <a:cs typeface="Aharoni" panose="02010803020104030203" pitchFamily="2" charset="-79"/>
                <a:sym typeface="+mn-lt"/>
              </a:rPr>
              <a:t>Block Diagram</a:t>
            </a:r>
            <a:endParaRPr lang="en-US" altLang="zh-CN" sz="4000" b="1" dirty="0">
              <a:latin typeface="+mn-lt"/>
              <a:cs typeface="+mn-ea"/>
              <a:sym typeface="+mn-lt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57033043-2288-D7C1-99AF-6FA9ED26617C}"/>
              </a:ext>
            </a:extLst>
          </p:cNvPr>
          <p:cNvSpPr/>
          <p:nvPr/>
        </p:nvSpPr>
        <p:spPr bwMode="auto">
          <a:xfrm rot="5400000">
            <a:off x="426125" y="498569"/>
            <a:ext cx="385445" cy="31654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A3E2FA"/>
                    </a:gs>
                    <a:gs pos="100000">
                      <a:srgbClr val="0466C1"/>
                    </a:gs>
                  </a:gsLst>
                  <a:lin scaled="1"/>
                </a:gradFill>
              </a14:hiddenFill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200" b="1" dirty="0">
              <a:cs typeface="+mn-ea"/>
              <a:sym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B456A-674E-B3C7-E1D9-9E7F767E0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2075"/>
            <a:ext cx="12192000" cy="563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7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9DABA36-E8CC-34AC-660E-00F2B75827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" b="1935"/>
          <a:stretch/>
        </p:blipFill>
        <p:spPr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B83C40-439D-EBBB-A48E-BB019EDD8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0" r="18180"/>
          <a:stretch/>
        </p:blipFill>
        <p:spPr>
          <a:xfrm>
            <a:off x="-59653" y="2392240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D06EDD-7F24-2541-3DB3-A6FD543819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5525559" y="662204"/>
            <a:ext cx="2916632" cy="2916632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" r="1635"/>
          <a:stretch/>
        </p:blipFill>
        <p:spPr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8EABC6B2-193A-91DB-EFFE-555D28A61377}"/>
              </a:ext>
            </a:extLst>
          </p:cNvPr>
          <p:cNvSpPr/>
          <p:nvPr/>
        </p:nvSpPr>
        <p:spPr bwMode="auto">
          <a:xfrm rot="5400000">
            <a:off x="3765000" y="4644821"/>
            <a:ext cx="378221" cy="31035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>
            <a:gsLst>
              <a:gs pos="0">
                <a:srgbClr val="83A4D4"/>
              </a:gs>
              <a:gs pos="99000">
                <a:srgbClr val="B2F4FC"/>
              </a:gs>
            </a:gsLst>
            <a:lin scaled="1"/>
          </a:gradFill>
          <a:ln w="25400">
            <a:noFill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200" b="1" dirty="0">
              <a:cs typeface="+mn-ea"/>
              <a:sym typeface="+mn-lt"/>
            </a:endParaRP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F55C4CCB-818B-0E65-0A2F-10C312E9C26E}"/>
              </a:ext>
            </a:extLst>
          </p:cNvPr>
          <p:cNvSpPr/>
          <p:nvPr/>
        </p:nvSpPr>
        <p:spPr bwMode="auto">
          <a:xfrm rot="5400000">
            <a:off x="3960385" y="4641212"/>
            <a:ext cx="385445" cy="31654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A3E2FA"/>
                    </a:gs>
                    <a:gs pos="100000">
                      <a:srgbClr val="0466C1"/>
                    </a:gs>
                  </a:gsLst>
                  <a:lin scaled="1"/>
                </a:gradFill>
              </a14:hiddenFill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200" b="1" dirty="0">
              <a:cs typeface="+mn-ea"/>
              <a:sym typeface="+mn-lt"/>
            </a:endParaRPr>
          </a:p>
        </p:txBody>
      </p:sp>
      <p:pic>
        <p:nvPicPr>
          <p:cNvPr id="3" name="图片 1" descr="999999-6D594D61">
            <a:extLst>
              <a:ext uri="{FF2B5EF4-FFF2-40B4-BE49-F238E27FC236}">
                <a16:creationId xmlns:a16="http://schemas.microsoft.com/office/drawing/2014/main" id="{EF68F2DB-D603-B4DD-1E74-DCC3EAA8AEE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9545" r="15530"/>
          <a:stretch>
            <a:fillRect/>
          </a:stretch>
        </p:blipFill>
        <p:spPr>
          <a:xfrm>
            <a:off x="6667500" y="3737378"/>
            <a:ext cx="5524500" cy="32245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E0C954-413A-1F67-CE8E-3EB55873574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2" r="9142"/>
          <a:stretch/>
        </p:blipFill>
        <p:spPr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7" name="文本框 9"/>
          <p:cNvSpPr txBox="1"/>
          <p:nvPr/>
        </p:nvSpPr>
        <p:spPr>
          <a:xfrm>
            <a:off x="3749100" y="4493876"/>
            <a:ext cx="4937937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400" b="1" kern="12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  <a:sym typeface="+mn-lt"/>
              </a:rPr>
              <a:t>Software and Hardware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999-6D594D61"/>
          <p:cNvPicPr>
            <a:picLocks noChangeAspect="1"/>
          </p:cNvPicPr>
          <p:nvPr/>
        </p:nvPicPr>
        <p:blipFill>
          <a:blip r:embed="rId3"/>
          <a:srcRect l="29545" r="15530"/>
          <a:stretch>
            <a:fillRect/>
          </a:stretch>
        </p:blipFill>
        <p:spPr>
          <a:xfrm>
            <a:off x="6667500" y="3709898"/>
            <a:ext cx="5524500" cy="3224530"/>
          </a:xfrm>
          <a:prstGeom prst="rect">
            <a:avLst/>
          </a:prstGeom>
        </p:spPr>
      </p:pic>
      <p:sp>
        <p:nvSpPr>
          <p:cNvPr id="7" name="文本框 9"/>
          <p:cNvSpPr txBox="1"/>
          <p:nvPr/>
        </p:nvSpPr>
        <p:spPr>
          <a:xfrm>
            <a:off x="797085" y="-4386"/>
            <a:ext cx="7092518" cy="79252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lt"/>
              </a:rPr>
              <a:t>Tasks Assigned to each member</a:t>
            </a:r>
            <a:endParaRPr lang="zh-CN" altLang="en-US" sz="32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  <a:sym typeface="+mn-lt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040036" y="2520175"/>
            <a:ext cx="2951839" cy="299166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>
              <a:lnSpc>
                <a:spcPct val="120000"/>
              </a:lnSpc>
            </a:pPr>
            <a:endParaRPr 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1D2FF-D87D-AFCD-BBF5-48E5E170DF52}"/>
              </a:ext>
            </a:extLst>
          </p:cNvPr>
          <p:cNvSpPr txBox="1"/>
          <p:nvPr/>
        </p:nvSpPr>
        <p:spPr>
          <a:xfrm>
            <a:off x="48599" y="6715676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3BE699D6-F5B7-403F-B52E-FFEC7DE38755}"/>
              </a:ext>
            </a:extLst>
          </p:cNvPr>
          <p:cNvSpPr/>
          <p:nvPr/>
        </p:nvSpPr>
        <p:spPr bwMode="auto">
          <a:xfrm rot="5400000">
            <a:off x="567248" y="312230"/>
            <a:ext cx="378221" cy="31035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>
            <a:gsLst>
              <a:gs pos="0">
                <a:srgbClr val="83A4D4"/>
              </a:gs>
              <a:gs pos="99000">
                <a:srgbClr val="B2F4FC"/>
              </a:gs>
            </a:gsLst>
            <a:lin scaled="1"/>
          </a:gradFill>
          <a:ln w="25400">
            <a:noFill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200" b="1" dirty="0">
              <a:cs typeface="+mn-ea"/>
              <a:sym typeface="+mn-lt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F6C31E9E-DBC8-D4B0-EA8E-F3B4334D2E67}"/>
              </a:ext>
            </a:extLst>
          </p:cNvPr>
          <p:cNvSpPr/>
          <p:nvPr/>
        </p:nvSpPr>
        <p:spPr bwMode="auto">
          <a:xfrm rot="5400000">
            <a:off x="762633" y="308621"/>
            <a:ext cx="385445" cy="31654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A3E2FA"/>
                    </a:gs>
                    <a:gs pos="100000">
                      <a:srgbClr val="0466C1"/>
                    </a:gs>
                  </a:gsLst>
                  <a:lin scaled="1"/>
                </a:gradFill>
              </a14:hiddenFill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200" b="1" dirty="0">
              <a:cs typeface="+mn-ea"/>
              <a:sym typeface="+mn-lt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D80F844-20F1-57AE-B9DA-D63C9B066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118339"/>
              </p:ext>
            </p:extLst>
          </p:nvPr>
        </p:nvGraphicFramePr>
        <p:xfrm>
          <a:off x="48598" y="788138"/>
          <a:ext cx="12143402" cy="6013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648">
                  <a:extLst>
                    <a:ext uri="{9D8B030D-6E8A-4147-A177-3AD203B41FA5}">
                      <a16:colId xmlns:a16="http://schemas.microsoft.com/office/drawing/2014/main" val="2928843673"/>
                    </a:ext>
                  </a:extLst>
                </a:gridCol>
                <a:gridCol w="692415">
                  <a:extLst>
                    <a:ext uri="{9D8B030D-6E8A-4147-A177-3AD203B41FA5}">
                      <a16:colId xmlns:a16="http://schemas.microsoft.com/office/drawing/2014/main" val="2549260866"/>
                    </a:ext>
                  </a:extLst>
                </a:gridCol>
                <a:gridCol w="664717">
                  <a:extLst>
                    <a:ext uri="{9D8B030D-6E8A-4147-A177-3AD203B41FA5}">
                      <a16:colId xmlns:a16="http://schemas.microsoft.com/office/drawing/2014/main" val="2249733174"/>
                    </a:ext>
                  </a:extLst>
                </a:gridCol>
                <a:gridCol w="544698">
                  <a:extLst>
                    <a:ext uri="{9D8B030D-6E8A-4147-A177-3AD203B41FA5}">
                      <a16:colId xmlns:a16="http://schemas.microsoft.com/office/drawing/2014/main" val="2524323440"/>
                    </a:ext>
                  </a:extLst>
                </a:gridCol>
                <a:gridCol w="830896">
                  <a:extLst>
                    <a:ext uri="{9D8B030D-6E8A-4147-A177-3AD203B41FA5}">
                      <a16:colId xmlns:a16="http://schemas.microsoft.com/office/drawing/2014/main" val="964147253"/>
                    </a:ext>
                  </a:extLst>
                </a:gridCol>
                <a:gridCol w="821665">
                  <a:extLst>
                    <a:ext uri="{9D8B030D-6E8A-4147-A177-3AD203B41FA5}">
                      <a16:colId xmlns:a16="http://schemas.microsoft.com/office/drawing/2014/main" val="3357899687"/>
                    </a:ext>
                  </a:extLst>
                </a:gridCol>
                <a:gridCol w="784735">
                  <a:extLst>
                    <a:ext uri="{9D8B030D-6E8A-4147-A177-3AD203B41FA5}">
                      <a16:colId xmlns:a16="http://schemas.microsoft.com/office/drawing/2014/main" val="1649711927"/>
                    </a:ext>
                  </a:extLst>
                </a:gridCol>
                <a:gridCol w="812433">
                  <a:extLst>
                    <a:ext uri="{9D8B030D-6E8A-4147-A177-3AD203B41FA5}">
                      <a16:colId xmlns:a16="http://schemas.microsoft.com/office/drawing/2014/main" val="2824285279"/>
                    </a:ext>
                  </a:extLst>
                </a:gridCol>
                <a:gridCol w="830897">
                  <a:extLst>
                    <a:ext uri="{9D8B030D-6E8A-4147-A177-3AD203B41FA5}">
                      <a16:colId xmlns:a16="http://schemas.microsoft.com/office/drawing/2014/main" val="1406383209"/>
                    </a:ext>
                  </a:extLst>
                </a:gridCol>
                <a:gridCol w="725920">
                  <a:extLst>
                    <a:ext uri="{9D8B030D-6E8A-4147-A177-3AD203B41FA5}">
                      <a16:colId xmlns:a16="http://schemas.microsoft.com/office/drawing/2014/main" val="4069136715"/>
                    </a:ext>
                  </a:extLst>
                </a:gridCol>
                <a:gridCol w="640443">
                  <a:extLst>
                    <a:ext uri="{9D8B030D-6E8A-4147-A177-3AD203B41FA5}">
                      <a16:colId xmlns:a16="http://schemas.microsoft.com/office/drawing/2014/main" val="2598936188"/>
                    </a:ext>
                  </a:extLst>
                </a:gridCol>
                <a:gridCol w="634209">
                  <a:extLst>
                    <a:ext uri="{9D8B030D-6E8A-4147-A177-3AD203B41FA5}">
                      <a16:colId xmlns:a16="http://schemas.microsoft.com/office/drawing/2014/main" val="3923381874"/>
                    </a:ext>
                  </a:extLst>
                </a:gridCol>
                <a:gridCol w="614066">
                  <a:extLst>
                    <a:ext uri="{9D8B030D-6E8A-4147-A177-3AD203B41FA5}">
                      <a16:colId xmlns:a16="http://schemas.microsoft.com/office/drawing/2014/main" val="2909832353"/>
                    </a:ext>
                  </a:extLst>
                </a:gridCol>
                <a:gridCol w="690483">
                  <a:extLst>
                    <a:ext uri="{9D8B030D-6E8A-4147-A177-3AD203B41FA5}">
                      <a16:colId xmlns:a16="http://schemas.microsoft.com/office/drawing/2014/main" val="3017266577"/>
                    </a:ext>
                  </a:extLst>
                </a:gridCol>
                <a:gridCol w="766272">
                  <a:extLst>
                    <a:ext uri="{9D8B030D-6E8A-4147-A177-3AD203B41FA5}">
                      <a16:colId xmlns:a16="http://schemas.microsoft.com/office/drawing/2014/main" val="2606190237"/>
                    </a:ext>
                  </a:extLst>
                </a:gridCol>
                <a:gridCol w="870905">
                  <a:extLst>
                    <a:ext uri="{9D8B030D-6E8A-4147-A177-3AD203B41FA5}">
                      <a16:colId xmlns:a16="http://schemas.microsoft.com/office/drawing/2014/main" val="1987513097"/>
                    </a:ext>
                  </a:extLst>
                </a:gridCol>
              </a:tblGrid>
              <a:tr h="1497067">
                <a:tc rowSpan="2"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Members</a:t>
                      </a: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Sensor Fusion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(Arduino)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UGV Body Works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Carla DRL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Jetson Nano Integration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Body Assembly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Optim-isation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Literat-ure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Review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Project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docume-ntation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781057"/>
                  </a:ext>
                </a:extLst>
              </a:tr>
              <a:tr h="84746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GPS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IMU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R.E.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Motor Control</a:t>
                      </a:r>
                    </a:p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(ESP32)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Develo-pment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Training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DRL Model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Camera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Yolov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Ardu-ino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Jetson Nano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ESP32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370367"/>
                  </a:ext>
                </a:extLst>
              </a:tr>
              <a:tr h="92604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Shuhood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ur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Rehman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PK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81003"/>
                  </a:ext>
                </a:extLst>
              </a:tr>
              <a:tr h="91267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Awais Raza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343862"/>
                  </a:ext>
                </a:extLst>
              </a:tr>
              <a:tr h="91267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Zawar Khan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9240641"/>
                  </a:ext>
                </a:extLst>
              </a:tr>
              <a:tr h="91267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Shabih Ahmad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386092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999-6D594D61"/>
          <p:cNvPicPr>
            <a:picLocks noChangeAspect="1"/>
          </p:cNvPicPr>
          <p:nvPr/>
        </p:nvPicPr>
        <p:blipFill>
          <a:blip r:embed="rId3"/>
          <a:srcRect l="29545" r="15530"/>
          <a:stretch>
            <a:fillRect/>
          </a:stretch>
        </p:blipFill>
        <p:spPr>
          <a:xfrm>
            <a:off x="6667500" y="3682365"/>
            <a:ext cx="5524500" cy="3224530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4855B93-60EC-9647-E5B0-C4B489A164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2426437"/>
              </p:ext>
            </p:extLst>
          </p:nvPr>
        </p:nvGraphicFramePr>
        <p:xfrm>
          <a:off x="254524" y="99087"/>
          <a:ext cx="11937476" cy="6659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1">
            <a:extLst>
              <a:ext uri="{FF2B5EF4-FFF2-40B4-BE49-F238E27FC236}">
                <a16:creationId xmlns:a16="http://schemas.microsoft.com/office/drawing/2014/main" id="{AC60D4E0-F48F-A510-D06E-DF2A0CD5B67A}"/>
              </a:ext>
            </a:extLst>
          </p:cNvPr>
          <p:cNvSpPr txBox="1"/>
          <p:nvPr/>
        </p:nvSpPr>
        <p:spPr>
          <a:xfrm>
            <a:off x="5285309" y="3383071"/>
            <a:ext cx="928526" cy="372351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Söhne"/>
              </a:rPr>
              <a:t>3 weeks</a:t>
            </a:r>
            <a:endParaRPr lang="LID4096" sz="1400" dirty="0">
              <a:solidFill>
                <a:schemeClr val="bg1"/>
              </a:solidFill>
              <a:latin typeface="Söhne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0A11AC37-863A-9417-BB4D-B8F350113146}"/>
              </a:ext>
            </a:extLst>
          </p:cNvPr>
          <p:cNvSpPr txBox="1"/>
          <p:nvPr/>
        </p:nvSpPr>
        <p:spPr>
          <a:xfrm>
            <a:off x="6846608" y="4135224"/>
            <a:ext cx="1637516" cy="372351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Söhne"/>
              </a:rPr>
              <a:t>3 months/13 weeks</a:t>
            </a:r>
            <a:endParaRPr lang="LID4096" sz="1400" dirty="0">
              <a:solidFill>
                <a:schemeClr val="bg1"/>
              </a:solidFill>
              <a:latin typeface="Söhne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FC07AE8B-9AE4-E06C-A8B3-460447527F9D}"/>
              </a:ext>
            </a:extLst>
          </p:cNvPr>
          <p:cNvSpPr txBox="1"/>
          <p:nvPr/>
        </p:nvSpPr>
        <p:spPr>
          <a:xfrm>
            <a:off x="9170714" y="4922279"/>
            <a:ext cx="928526" cy="372351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Söhne"/>
              </a:rPr>
              <a:t>3 weeks</a:t>
            </a:r>
            <a:endParaRPr lang="LID4096" sz="1400" dirty="0">
              <a:solidFill>
                <a:schemeClr val="bg1"/>
              </a:solidFill>
              <a:latin typeface="Söhne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1ED77F43-EC43-ABCF-F986-469F6B47E38D}"/>
              </a:ext>
            </a:extLst>
          </p:cNvPr>
          <p:cNvSpPr txBox="1"/>
          <p:nvPr/>
        </p:nvSpPr>
        <p:spPr>
          <a:xfrm>
            <a:off x="9926431" y="5654419"/>
            <a:ext cx="928526" cy="372351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Söhne"/>
              </a:rPr>
              <a:t>3 weeks</a:t>
            </a:r>
            <a:endParaRPr lang="LID4096" sz="1400" dirty="0">
              <a:solidFill>
                <a:schemeClr val="bg1"/>
              </a:solidFill>
              <a:latin typeface="Söhne"/>
            </a:endParaRP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CFB0D319-69B5-6B0F-2741-4F9AB0F5E583}"/>
              </a:ext>
            </a:extLst>
          </p:cNvPr>
          <p:cNvSpPr/>
          <p:nvPr/>
        </p:nvSpPr>
        <p:spPr bwMode="auto">
          <a:xfrm rot="5400000">
            <a:off x="3332536" y="695539"/>
            <a:ext cx="378221" cy="31035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>
            <a:gsLst>
              <a:gs pos="0">
                <a:srgbClr val="83A4D4"/>
              </a:gs>
              <a:gs pos="99000">
                <a:srgbClr val="B2F4FC"/>
              </a:gs>
            </a:gsLst>
            <a:lin scaled="1"/>
          </a:gradFill>
          <a:ln w="25400">
            <a:noFill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200" b="1" dirty="0">
              <a:cs typeface="+mn-ea"/>
              <a:sym typeface="+mn-lt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0752608B-2351-ED62-2CF6-65B4DE9B51C1}"/>
              </a:ext>
            </a:extLst>
          </p:cNvPr>
          <p:cNvSpPr/>
          <p:nvPr/>
        </p:nvSpPr>
        <p:spPr bwMode="auto">
          <a:xfrm rot="5400000">
            <a:off x="3527921" y="691930"/>
            <a:ext cx="385445" cy="31654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A3E2FA"/>
                    </a:gs>
                    <a:gs pos="100000">
                      <a:srgbClr val="0466C1"/>
                    </a:gs>
                  </a:gsLst>
                  <a:lin scaled="1"/>
                </a:gradFill>
              </a14:hiddenFill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2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B97AA-3471-5BBA-A9EA-E3D24061A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999-6D594D61">
            <a:extLst>
              <a:ext uri="{FF2B5EF4-FFF2-40B4-BE49-F238E27FC236}">
                <a16:creationId xmlns:a16="http://schemas.microsoft.com/office/drawing/2014/main" id="{5FD3D5B6-B456-B1D1-35EA-B0FF50B724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545" r="15530"/>
          <a:stretch>
            <a:fillRect/>
          </a:stretch>
        </p:blipFill>
        <p:spPr>
          <a:xfrm>
            <a:off x="6667500" y="3682365"/>
            <a:ext cx="5524500" cy="3224530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395F410-BC3E-5452-6816-F8E9838805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0481967"/>
              </p:ext>
            </p:extLst>
          </p:nvPr>
        </p:nvGraphicFramePr>
        <p:xfrm>
          <a:off x="254524" y="99087"/>
          <a:ext cx="11937476" cy="6659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1">
            <a:extLst>
              <a:ext uri="{FF2B5EF4-FFF2-40B4-BE49-F238E27FC236}">
                <a16:creationId xmlns:a16="http://schemas.microsoft.com/office/drawing/2014/main" id="{AD44EC42-CAEE-A97B-69C8-E6EE358468AB}"/>
              </a:ext>
            </a:extLst>
          </p:cNvPr>
          <p:cNvSpPr txBox="1"/>
          <p:nvPr/>
        </p:nvSpPr>
        <p:spPr>
          <a:xfrm>
            <a:off x="5167474" y="3383071"/>
            <a:ext cx="928526" cy="372351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Söhne"/>
              </a:rPr>
              <a:t>4 weeks</a:t>
            </a:r>
            <a:endParaRPr lang="LID4096" sz="1400" dirty="0">
              <a:solidFill>
                <a:schemeClr val="bg1"/>
              </a:solidFill>
              <a:latin typeface="Söhne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F006BA45-A610-F00D-0680-8BE4AB687500}"/>
              </a:ext>
            </a:extLst>
          </p:cNvPr>
          <p:cNvSpPr txBox="1"/>
          <p:nvPr/>
        </p:nvSpPr>
        <p:spPr>
          <a:xfrm>
            <a:off x="9144081" y="4917447"/>
            <a:ext cx="928526" cy="372351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Söhne"/>
              </a:rPr>
              <a:t>3 weeks</a:t>
            </a:r>
            <a:endParaRPr lang="LID4096" sz="1400" dirty="0">
              <a:solidFill>
                <a:schemeClr val="bg1"/>
              </a:solidFill>
              <a:latin typeface="Söhne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5158DED1-CA47-E689-40C6-4283E968B685}"/>
              </a:ext>
            </a:extLst>
          </p:cNvPr>
          <p:cNvSpPr txBox="1"/>
          <p:nvPr/>
        </p:nvSpPr>
        <p:spPr>
          <a:xfrm>
            <a:off x="9926431" y="5654419"/>
            <a:ext cx="928526" cy="372351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Söhne"/>
              </a:rPr>
              <a:t>3 weeks</a:t>
            </a:r>
            <a:endParaRPr lang="LID4096" sz="1400" dirty="0">
              <a:solidFill>
                <a:schemeClr val="bg1"/>
              </a:solidFill>
              <a:latin typeface="Söhne"/>
            </a:endParaRP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6749DBA5-43F4-DE39-334E-0263F02E6796}"/>
              </a:ext>
            </a:extLst>
          </p:cNvPr>
          <p:cNvSpPr/>
          <p:nvPr/>
        </p:nvSpPr>
        <p:spPr bwMode="auto">
          <a:xfrm rot="5400000">
            <a:off x="3332536" y="695539"/>
            <a:ext cx="378221" cy="31035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>
            <a:gsLst>
              <a:gs pos="0">
                <a:srgbClr val="83A4D4"/>
              </a:gs>
              <a:gs pos="99000">
                <a:srgbClr val="B2F4FC"/>
              </a:gs>
            </a:gsLst>
            <a:lin scaled="1"/>
          </a:gradFill>
          <a:ln w="25400">
            <a:noFill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200" b="1" dirty="0">
              <a:cs typeface="+mn-ea"/>
              <a:sym typeface="+mn-lt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A8442BF4-1080-D32D-5212-1011084B5D27}"/>
              </a:ext>
            </a:extLst>
          </p:cNvPr>
          <p:cNvSpPr/>
          <p:nvPr/>
        </p:nvSpPr>
        <p:spPr bwMode="auto">
          <a:xfrm rot="5400000">
            <a:off x="3527921" y="691930"/>
            <a:ext cx="385445" cy="31654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A3E2FA"/>
                    </a:gs>
                    <a:gs pos="100000">
                      <a:srgbClr val="0466C1"/>
                    </a:gs>
                  </a:gsLst>
                  <a:lin scaled="1"/>
                </a:gradFill>
              </a14:hiddenFill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200" b="1" dirty="0">
              <a:cs typeface="+mn-ea"/>
              <a:sym typeface="+mn-lt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2AD5E096-D177-BB09-8AEC-7E53B050361A}"/>
              </a:ext>
            </a:extLst>
          </p:cNvPr>
          <p:cNvSpPr txBox="1"/>
          <p:nvPr/>
        </p:nvSpPr>
        <p:spPr>
          <a:xfrm>
            <a:off x="6962017" y="4135224"/>
            <a:ext cx="1637516" cy="372351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Söhne"/>
              </a:rPr>
              <a:t>15 weeks</a:t>
            </a:r>
            <a:endParaRPr lang="LID4096" sz="1400" dirty="0">
              <a:solidFill>
                <a:schemeClr val="bg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8996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>
          <a:xfrm>
            <a:off x="211480" y="1422710"/>
            <a:ext cx="6886198" cy="23564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4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529771" y="1828800"/>
            <a:ext cx="5428298" cy="18075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500"/>
              </a:lnSpc>
            </a:pPr>
            <a:endParaRPr lang="en-US" altLang="zh-CN" sz="1600" dirty="0">
              <a:solidFill>
                <a:schemeClr val="bg1"/>
              </a:solidFill>
              <a:latin typeface="Aharoni" panose="02010803020104030203" pitchFamily="2" charset="-79"/>
              <a:ea typeface="+mn-ea"/>
              <a:cs typeface="Aharoni" panose="02010803020104030203" pitchFamily="2" charset="-79"/>
              <a:sym typeface="+mn-lt"/>
            </a:endParaRPr>
          </a:p>
          <a:p>
            <a:pPr algn="l">
              <a:lnSpc>
                <a:spcPts val="3500"/>
              </a:lnSpc>
            </a:pPr>
            <a:endParaRPr lang="zh-CN" altLang="en-US" sz="1600" dirty="0">
              <a:solidFill>
                <a:schemeClr val="bg1"/>
              </a:solidFill>
              <a:latin typeface="Aharoni" panose="02010803020104030203" pitchFamily="2" charset="-79"/>
              <a:ea typeface="+mn-ea"/>
              <a:cs typeface="Aharoni" panose="02010803020104030203" pitchFamily="2" charset="-79"/>
              <a:sym typeface="+mn-lt"/>
            </a:endParaRPr>
          </a:p>
        </p:txBody>
      </p:sp>
      <p:pic>
        <p:nvPicPr>
          <p:cNvPr id="7" name="图片 6" descr="51miz-E179530-5D62FB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342" y="-215901"/>
            <a:ext cx="8278241" cy="7704455"/>
          </a:xfrm>
          <a:prstGeom prst="rect">
            <a:avLst/>
          </a:prstGeom>
        </p:spPr>
      </p:pic>
      <p:pic>
        <p:nvPicPr>
          <p:cNvPr id="13" name="图片 12" descr="二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040000">
            <a:off x="7420610" y="-3960495"/>
            <a:ext cx="9505950" cy="7324725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8C092000-E9DE-AD50-AA84-36F07AA2FEE2}"/>
              </a:ext>
            </a:extLst>
          </p:cNvPr>
          <p:cNvGrpSpPr/>
          <p:nvPr/>
        </p:nvGrpSpPr>
        <p:grpSpPr>
          <a:xfrm>
            <a:off x="297180" y="320675"/>
            <a:ext cx="2499360" cy="523240"/>
            <a:chOff x="468" y="505"/>
            <a:chExt cx="3936" cy="82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A35C524-E5E9-4F47-8AF1-973EEC289242}"/>
                </a:ext>
              </a:extLst>
            </p:cNvPr>
            <p:cNvGrpSpPr/>
            <p:nvPr/>
          </p:nvGrpSpPr>
          <p:grpSpPr>
            <a:xfrm>
              <a:off x="468" y="597"/>
              <a:ext cx="806" cy="607"/>
              <a:chOff x="595" y="632"/>
              <a:chExt cx="993" cy="747"/>
            </a:xfrm>
          </p:grpSpPr>
          <p:sp>
            <p:nvSpPr>
              <p:cNvPr id="26" name="Freeform 5">
                <a:extLst>
                  <a:ext uri="{FF2B5EF4-FFF2-40B4-BE49-F238E27FC236}">
                    <a16:creationId xmlns:a16="http://schemas.microsoft.com/office/drawing/2014/main" id="{35B73EA1-E058-C852-AF06-47EF905FC4B8}"/>
                  </a:ext>
                </a:extLst>
              </p:cNvPr>
              <p:cNvSpPr/>
              <p:nvPr/>
            </p:nvSpPr>
            <p:spPr bwMode="auto">
              <a:xfrm rot="5400000">
                <a:off x="529" y="706"/>
                <a:ext cx="733" cy="60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>
                <a:gsLst>
                  <a:gs pos="0">
                    <a:srgbClr val="83A4D4"/>
                  </a:gs>
                  <a:gs pos="99000">
                    <a:srgbClr val="B2F4FC"/>
                  </a:gs>
                </a:gsLst>
                <a:lin scaled="1"/>
              </a:gradFill>
              <a:ln w="25400">
                <a:noFill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200" b="1" dirty="0">
                  <a:cs typeface="+mn-ea"/>
                  <a:sym typeface="+mn-lt"/>
                </a:endParaRPr>
              </a:p>
            </p:txBody>
          </p:sp>
          <p:sp>
            <p:nvSpPr>
              <p:cNvPr id="27" name="Freeform 5">
                <a:extLst>
                  <a:ext uri="{FF2B5EF4-FFF2-40B4-BE49-F238E27FC236}">
                    <a16:creationId xmlns:a16="http://schemas.microsoft.com/office/drawing/2014/main" id="{267C5E7B-2D90-EAAA-1B6B-9E48F48BEA7D}"/>
                  </a:ext>
                </a:extLst>
              </p:cNvPr>
              <p:cNvSpPr/>
              <p:nvPr/>
            </p:nvSpPr>
            <p:spPr bwMode="auto">
              <a:xfrm rot="5400000">
                <a:off x="907" y="699"/>
                <a:ext cx="747" cy="61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noFill/>
              <a:ln w="25400">
                <a:solidFill>
                  <a:schemeClr val="bg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gradFill>
                      <a:gsLst>
                        <a:gs pos="0">
                          <a:srgbClr val="A3E2FA"/>
                        </a:gs>
                        <a:gs pos="100000">
                          <a:srgbClr val="0466C1"/>
                        </a:gs>
                      </a:gsLst>
                      <a:lin scaled="1"/>
                    </a:gradFill>
                  </a14:hiddenFill>
                </a:ext>
              </a:ex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2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2EBA35E-63A1-9E6B-E219-44230F43E72A}"/>
                </a:ext>
              </a:extLst>
            </p:cNvPr>
            <p:cNvSpPr txBox="1"/>
            <p:nvPr/>
          </p:nvSpPr>
          <p:spPr>
            <a:xfrm>
              <a:off x="1273" y="505"/>
              <a:ext cx="3131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  <a:sym typeface="+mn-lt"/>
                </a:rPr>
                <a:t>Conclusion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81D5D9D-EF6F-43F3-0357-F49231C12270}"/>
              </a:ext>
            </a:extLst>
          </p:cNvPr>
          <p:cNvSpPr txBox="1"/>
          <p:nvPr/>
        </p:nvSpPr>
        <p:spPr>
          <a:xfrm>
            <a:off x="211480" y="1422710"/>
            <a:ext cx="52896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Our project demonstrates the effectiveness of integrating cutting-edge technologies, namely sensor fusion, deep reinforcement learning, and object detection, to achieve enhanced perception, adaptive decision-making, and efficient navigation and testing. This integration has the potential to significantly improve the success of reinforcement training and project execution in various fields.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250"/>
                            </p:stCondLst>
                            <p:childTnLst>
                              <p:par>
                                <p:cTn id="13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25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999-6D594D61">
            <a:extLst>
              <a:ext uri="{FF2B5EF4-FFF2-40B4-BE49-F238E27FC236}">
                <a16:creationId xmlns:a16="http://schemas.microsoft.com/office/drawing/2014/main" id="{E6B5B3E2-ECE5-80F5-3AC1-4B988D5EE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545" r="15530"/>
          <a:stretch>
            <a:fillRect/>
          </a:stretch>
        </p:blipFill>
        <p:spPr>
          <a:xfrm>
            <a:off x="6667500" y="3633470"/>
            <a:ext cx="5524500" cy="3224530"/>
          </a:xfrm>
          <a:prstGeom prst="rect">
            <a:avLst/>
          </a:prstGeom>
        </p:spPr>
      </p:pic>
      <p:sp>
        <p:nvSpPr>
          <p:cNvPr id="10" name="标题 1"/>
          <p:cNvSpPr txBox="1"/>
          <p:nvPr/>
        </p:nvSpPr>
        <p:spPr>
          <a:xfrm>
            <a:off x="211480" y="843915"/>
            <a:ext cx="8462620" cy="370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lvl="0" indent="-285750" algn="l">
              <a:lnSpc>
                <a:spcPct val="100000"/>
              </a:lnSpc>
              <a:spcBef>
                <a:spcPts val="0"/>
              </a:spcBef>
              <a:buClr>
                <a:srgbClr val="FFFFFF">
                  <a:lumMod val="75000"/>
                </a:srgbClr>
              </a:buClr>
              <a:buSzPts val="1100"/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E8E6E3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lvl="0" indent="-285750" algn="l">
              <a:lnSpc>
                <a:spcPct val="100000"/>
              </a:lnSpc>
              <a:spcBef>
                <a:spcPts val="0"/>
              </a:spcBef>
              <a:buClr>
                <a:srgbClr val="FFFFFF">
                  <a:lumMod val="75000"/>
                </a:srgbClr>
              </a:buClr>
              <a:buSzPts val="1100"/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E8E6E3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lvl="0" indent="-285750" algn="l">
              <a:lnSpc>
                <a:spcPct val="100000"/>
              </a:lnSpc>
              <a:spcBef>
                <a:spcPts val="0"/>
              </a:spcBef>
              <a:buClr>
                <a:srgbClr val="FFFFFF">
                  <a:lumMod val="75000"/>
                </a:srgbClr>
              </a:buClr>
              <a:buSzPts val="1100"/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E8E6E3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lvl="0" indent="-285750" algn="l">
              <a:lnSpc>
                <a:spcPct val="100000"/>
              </a:lnSpc>
              <a:spcBef>
                <a:spcPts val="0"/>
              </a:spcBef>
              <a:buClr>
                <a:srgbClr val="FFFFFF">
                  <a:lumMod val="75000"/>
                </a:srgbClr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b="1" u="sng" kern="0" dirty="0" err="1">
                <a:solidFill>
                  <a:srgbClr val="E8E6E3"/>
                </a:solidFill>
                <a:latin typeface="Söhne"/>
                <a:cs typeface="Aharoni" panose="02010803020104030203" pitchFamily="2" charset="-79"/>
                <a:sym typeface="Arial"/>
              </a:rPr>
              <a:t>Dolgov</a:t>
            </a:r>
            <a:r>
              <a:rPr lang="en-US" sz="1600" b="1" u="sng" kern="0" dirty="0">
                <a:solidFill>
                  <a:srgbClr val="E8E6E3"/>
                </a:solidFill>
                <a:latin typeface="Söhne"/>
                <a:cs typeface="Aharoni" panose="02010803020104030203" pitchFamily="2" charset="-79"/>
                <a:sym typeface="Arial"/>
              </a:rPr>
              <a:t>, D., </a:t>
            </a:r>
            <a:r>
              <a:rPr lang="en-US" sz="1600" b="1" u="sng" kern="0" dirty="0" err="1">
                <a:solidFill>
                  <a:srgbClr val="E8E6E3"/>
                </a:solidFill>
                <a:latin typeface="Söhne"/>
                <a:cs typeface="Aharoni" panose="02010803020104030203" pitchFamily="2" charset="-79"/>
                <a:sym typeface="Arial"/>
              </a:rPr>
              <a:t>Thrun</a:t>
            </a:r>
            <a:r>
              <a:rPr lang="en-US" sz="1600" b="1" u="sng" kern="0" dirty="0">
                <a:solidFill>
                  <a:srgbClr val="E8E6E3"/>
                </a:solidFill>
                <a:latin typeface="Söhne"/>
                <a:cs typeface="Aharoni" panose="02010803020104030203" pitchFamily="2" charset="-79"/>
                <a:sym typeface="Arial"/>
              </a:rPr>
              <a:t>, S., </a:t>
            </a:r>
            <a:r>
              <a:rPr lang="en-US" sz="1600" b="1" u="sng" kern="0" dirty="0" err="1">
                <a:solidFill>
                  <a:srgbClr val="E8E6E3"/>
                </a:solidFill>
                <a:latin typeface="Söhne"/>
                <a:cs typeface="Aharoni" panose="02010803020104030203" pitchFamily="2" charset="-79"/>
                <a:sym typeface="Arial"/>
              </a:rPr>
              <a:t>Montemerlo</a:t>
            </a:r>
            <a:r>
              <a:rPr lang="en-US" sz="1600" b="1" u="sng" kern="0" dirty="0">
                <a:solidFill>
                  <a:srgbClr val="E8E6E3"/>
                </a:solidFill>
                <a:latin typeface="Söhne"/>
                <a:cs typeface="Aharoni" panose="02010803020104030203" pitchFamily="2" charset="-79"/>
                <a:sym typeface="Arial"/>
              </a:rPr>
              <a:t>, M., </a:t>
            </a:r>
            <a:r>
              <a:rPr lang="en-US" sz="1600" b="1" u="sng" kern="0" dirty="0" err="1">
                <a:solidFill>
                  <a:srgbClr val="E8E6E3"/>
                </a:solidFill>
                <a:latin typeface="Söhne"/>
                <a:cs typeface="Aharoni" panose="02010803020104030203" pitchFamily="2" charset="-79"/>
                <a:sym typeface="Arial"/>
              </a:rPr>
              <a:t>Diebel</a:t>
            </a:r>
            <a:r>
              <a:rPr lang="en-US" sz="1600" b="1" u="sng" kern="0" dirty="0">
                <a:solidFill>
                  <a:srgbClr val="E8E6E3"/>
                </a:solidFill>
                <a:latin typeface="Söhne"/>
                <a:cs typeface="Aharoni" panose="02010803020104030203" pitchFamily="2" charset="-79"/>
                <a:sym typeface="Arial"/>
              </a:rPr>
              <a:t>, J. (2009). Path Planning for Autonomous Driving in Unknown Environments. </a:t>
            </a:r>
            <a:r>
              <a:rPr lang="en-US" sz="1600" b="1" u="sng" kern="0" dirty="0">
                <a:solidFill>
                  <a:srgbClr val="E8E6E3"/>
                </a:solidFill>
                <a:latin typeface="Söhne"/>
                <a:cs typeface="Aharoni" panose="02010803020104030203" pitchFamily="2" charset="-79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https://doi.org/10.1007/978-3-642-00196-3_8</a:t>
            </a:r>
            <a:endParaRPr lang="en-US" sz="1600" b="1" u="sng" kern="0" dirty="0">
              <a:solidFill>
                <a:srgbClr val="E8E6E3"/>
              </a:solidFill>
              <a:latin typeface="Söhne"/>
              <a:cs typeface="Aharoni" panose="02010803020104030203" pitchFamily="2" charset="-79"/>
              <a:sym typeface="Arial"/>
            </a:endParaRPr>
          </a:p>
          <a:p>
            <a:pPr marL="285750" lvl="0" indent="-285750" algn="l">
              <a:lnSpc>
                <a:spcPct val="100000"/>
              </a:lnSpc>
              <a:spcBef>
                <a:spcPts val="0"/>
              </a:spcBef>
              <a:buClr>
                <a:srgbClr val="FFFFFF">
                  <a:lumMod val="75000"/>
                </a:srgbClr>
              </a:buClr>
              <a:buSzPts val="1100"/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E8E6E3"/>
              </a:solidFill>
              <a:latin typeface="Aharoni" panose="02010803020104030203" pitchFamily="2" charset="-79"/>
              <a:cs typeface="Aharoni" panose="02010803020104030203" pitchFamily="2" charset="-79"/>
              <a:sym typeface="Arial"/>
            </a:endParaRPr>
          </a:p>
          <a:p>
            <a:pPr marL="285750" lvl="0" indent="-285750" algn="l">
              <a:lnSpc>
                <a:spcPct val="100000"/>
              </a:lnSpc>
              <a:spcBef>
                <a:spcPts val="0"/>
              </a:spcBef>
              <a:buClr>
                <a:srgbClr val="FFFFFF">
                  <a:lumMod val="75000"/>
                </a:srgbClr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u="sng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W. Othman and N. Shilov, "Deep Reinforcement Learning for Path Planning by Cooperative Robots: Existing Approaches and Challenges," 2021 28th Conference of Open Innovations Association (FRUCT), Moscow, Russia, 2021, pp. 349-357, </a:t>
            </a:r>
            <a:r>
              <a:rPr lang="en-US" sz="1600" u="sng" kern="100" dirty="0" err="1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doi</a:t>
            </a:r>
            <a:r>
              <a:rPr lang="en-US" sz="1600" u="sng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: 10.23919/FRUCT50888.2021.9347628</a:t>
            </a:r>
            <a:r>
              <a:rPr lang="en-US" sz="1400" u="sng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.</a:t>
            </a:r>
          </a:p>
          <a:p>
            <a:pPr marL="285750" lvl="0" indent="-285750" algn="l">
              <a:lnSpc>
                <a:spcPct val="100000"/>
              </a:lnSpc>
              <a:spcBef>
                <a:spcPts val="0"/>
              </a:spcBef>
              <a:buClr>
                <a:srgbClr val="FFFFFF">
                  <a:lumMod val="75000"/>
                </a:srgbClr>
              </a:buClr>
              <a:buSzPts val="1100"/>
              <a:buFont typeface="Arial" panose="020B0604020202020204" pitchFamily="34" charset="0"/>
              <a:buChar char="•"/>
            </a:pPr>
            <a:endParaRPr lang="en-US" sz="1400" u="sng" kern="100" dirty="0">
              <a:solidFill>
                <a:srgbClr val="000000"/>
              </a:solidFill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  <a:sym typeface="Arial"/>
            </a:endParaRPr>
          </a:p>
          <a:p>
            <a:pPr marL="285750" lvl="0" indent="-285750" algn="l">
              <a:lnSpc>
                <a:spcPct val="100000"/>
              </a:lnSpc>
              <a:spcBef>
                <a:spcPts val="0"/>
              </a:spcBef>
              <a:buClr>
                <a:srgbClr val="FFFFFF">
                  <a:lumMod val="75000"/>
                </a:srgbClr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u="sng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B Ravi Kiran, Ibrahim </a:t>
            </a:r>
            <a:r>
              <a:rPr lang="en-US" sz="1600" u="sng" kern="100" dirty="0" err="1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Sobh</a:t>
            </a:r>
            <a:r>
              <a:rPr lang="en-US" sz="1600" u="sng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, Victor </a:t>
            </a:r>
            <a:r>
              <a:rPr lang="en-US" sz="1600" u="sng" kern="100" dirty="0" err="1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Talpaert</a:t>
            </a:r>
            <a:r>
              <a:rPr lang="en-US" sz="1600" u="sng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, Patrick Mannion, Ahmad A. Al </a:t>
            </a:r>
            <a:r>
              <a:rPr lang="en-US" sz="1600" u="sng" kern="100" dirty="0" err="1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Sallab</a:t>
            </a:r>
            <a:r>
              <a:rPr lang="en-US" sz="1600" u="sng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, Senthil </a:t>
            </a:r>
            <a:r>
              <a:rPr lang="en-US" sz="1600" u="sng" kern="100" dirty="0" err="1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Yogamani</a:t>
            </a:r>
            <a:r>
              <a:rPr lang="en-US" sz="1600" u="sng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, Patrick Pérez, ”</a:t>
            </a:r>
            <a:r>
              <a:rPr lang="en-US" sz="1600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 </a:t>
            </a:r>
            <a:r>
              <a:rPr lang="en-US" sz="1600" u="sng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Deep Reinforcement Learning for Autonomous Driving: A Survey”,2020 Accepted for publication at IEEE Transactions on Intelligent Transportation Systems, </a:t>
            </a:r>
            <a:r>
              <a:rPr lang="en-US" sz="1600" u="sng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  <a:hlinkClick r:id="rId5"/>
              </a:rPr>
              <a:t>https://doi.org/10.48550/arXiv.2002.00444</a:t>
            </a:r>
            <a:endParaRPr lang="en-US" sz="1600" u="sng" kern="100" dirty="0">
              <a:solidFill>
                <a:schemeClr val="bg1"/>
              </a:solidFill>
              <a:latin typeface="Söhne"/>
              <a:ea typeface="Calibri" panose="020F0502020204030204" pitchFamily="34" charset="0"/>
              <a:cs typeface="Aharoni" panose="02010803020104030203" pitchFamily="2" charset="-79"/>
              <a:sym typeface="Arial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Clr>
                <a:srgbClr val="FFFFFF">
                  <a:lumMod val="75000"/>
                </a:srgbClr>
              </a:buClr>
              <a:buSzPts val="1100"/>
              <a:buFont typeface="Arial" panose="020B0604020202020204" pitchFamily="34" charset="0"/>
              <a:buChar char="•"/>
            </a:pPr>
            <a:endParaRPr lang="en-US" sz="1600" b="1" kern="100" dirty="0">
              <a:solidFill>
                <a:schemeClr val="bg1"/>
              </a:solidFill>
              <a:latin typeface="Söhne"/>
              <a:ea typeface="Calibri" panose="020F0502020204030204" pitchFamily="34" charset="0"/>
              <a:cs typeface="Aharoni" panose="02010803020104030203" pitchFamily="2" charset="-79"/>
              <a:sym typeface="Arial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Clr>
                <a:srgbClr val="FFFFFF">
                  <a:lumMod val="75000"/>
                </a:srgbClr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b="1" u="sng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CARLA: An Open Urban Driving Simulator : </a:t>
            </a:r>
            <a:r>
              <a:rPr lang="es-ES" sz="1600" b="1" u="sng" kern="100" dirty="0" err="1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Alexey</a:t>
            </a:r>
            <a:r>
              <a:rPr lang="es-ES" sz="1600" b="1" u="sng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 </a:t>
            </a:r>
            <a:r>
              <a:rPr lang="es-ES" sz="1600" b="1" u="sng" kern="100" dirty="0" err="1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Dosovitskiy</a:t>
            </a:r>
            <a:r>
              <a:rPr lang="es-ES" sz="1600" b="1" u="sng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, German Ros, Felipe </a:t>
            </a:r>
            <a:r>
              <a:rPr lang="es-ES" sz="1600" b="1" u="sng" kern="100" dirty="0" err="1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Codevilla</a:t>
            </a:r>
            <a:r>
              <a:rPr lang="es-ES" sz="1600" b="1" u="sng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, Antonio </a:t>
            </a:r>
            <a:r>
              <a:rPr lang="es-ES" sz="1600" b="1" u="sng" kern="100" dirty="0" err="1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Lopez</a:t>
            </a:r>
            <a:r>
              <a:rPr lang="es-ES" sz="1600" b="1" u="sng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, Vladlen </a:t>
            </a:r>
            <a:r>
              <a:rPr lang="es-ES" sz="1600" b="1" u="sng" kern="100" dirty="0" err="1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Koltun</a:t>
            </a:r>
            <a:endParaRPr lang="en-PK" sz="1600" b="1" u="sng" kern="100" dirty="0">
              <a:solidFill>
                <a:schemeClr val="bg1"/>
              </a:solidFill>
              <a:latin typeface="Söhne"/>
              <a:ea typeface="Calibri" panose="020F0502020204030204" pitchFamily="34" charset="0"/>
              <a:cs typeface="Aharoni" panose="02010803020104030203" pitchFamily="2" charset="-79"/>
              <a:sym typeface="Arial"/>
            </a:endParaRPr>
          </a:p>
          <a:p>
            <a:pPr marL="285750" lvl="0" indent="-285750" algn="l">
              <a:lnSpc>
                <a:spcPct val="100000"/>
              </a:lnSpc>
              <a:spcBef>
                <a:spcPts val="0"/>
              </a:spcBef>
              <a:buClr>
                <a:srgbClr val="FFFFFF">
                  <a:lumMod val="75000"/>
                </a:srgbClr>
              </a:buClr>
              <a:buSzPts val="1100"/>
              <a:buFont typeface="Arial" panose="020B0604020202020204" pitchFamily="34" charset="0"/>
              <a:buChar char="•"/>
            </a:pPr>
            <a:endParaRPr lang="en-PK" sz="1600" kern="100" dirty="0">
              <a:solidFill>
                <a:schemeClr val="bg1"/>
              </a:solidFill>
              <a:latin typeface="Söhne"/>
              <a:ea typeface="Calibri" panose="020F0502020204030204" pitchFamily="34" charset="0"/>
              <a:cs typeface="Aharoni" panose="02010803020104030203" pitchFamily="2" charset="-79"/>
              <a:sym typeface="Arial"/>
            </a:endParaRPr>
          </a:p>
          <a:p>
            <a:pPr algn="l"/>
            <a:endParaRPr lang="en-US" altLang="zh-CN" sz="4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529771" y="1828800"/>
            <a:ext cx="5428298" cy="18075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500"/>
              </a:lnSpc>
            </a:pPr>
            <a:endParaRPr lang="en-US" altLang="zh-CN" sz="1600" dirty="0">
              <a:solidFill>
                <a:schemeClr val="bg1"/>
              </a:solidFill>
              <a:latin typeface="Aharoni" panose="02010803020104030203" pitchFamily="2" charset="-79"/>
              <a:ea typeface="+mn-ea"/>
              <a:cs typeface="Aharoni" panose="02010803020104030203" pitchFamily="2" charset="-79"/>
              <a:sym typeface="+mn-lt"/>
            </a:endParaRPr>
          </a:p>
          <a:p>
            <a:pPr algn="l">
              <a:lnSpc>
                <a:spcPts val="3500"/>
              </a:lnSpc>
            </a:pPr>
            <a:endParaRPr lang="zh-CN" altLang="en-US" sz="1600" dirty="0">
              <a:solidFill>
                <a:schemeClr val="bg1"/>
              </a:solidFill>
              <a:latin typeface="Aharoni" panose="02010803020104030203" pitchFamily="2" charset="-79"/>
              <a:ea typeface="+mn-ea"/>
              <a:cs typeface="Aharoni" panose="02010803020104030203" pitchFamily="2" charset="-79"/>
              <a:sym typeface="+mn-lt"/>
            </a:endParaRPr>
          </a:p>
        </p:txBody>
      </p:sp>
      <p:pic>
        <p:nvPicPr>
          <p:cNvPr id="13" name="图片 12" descr="二二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040000">
            <a:off x="7420610" y="-3960495"/>
            <a:ext cx="9505950" cy="7324725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8C092000-E9DE-AD50-AA84-36F07AA2FEE2}"/>
              </a:ext>
            </a:extLst>
          </p:cNvPr>
          <p:cNvGrpSpPr/>
          <p:nvPr/>
        </p:nvGrpSpPr>
        <p:grpSpPr>
          <a:xfrm>
            <a:off x="295910" y="320675"/>
            <a:ext cx="2541905" cy="523240"/>
            <a:chOff x="466" y="505"/>
            <a:chExt cx="4003" cy="82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A35C524-E5E9-4F47-8AF1-973EEC289242}"/>
                </a:ext>
              </a:extLst>
            </p:cNvPr>
            <p:cNvGrpSpPr/>
            <p:nvPr/>
          </p:nvGrpSpPr>
          <p:grpSpPr>
            <a:xfrm>
              <a:off x="466" y="584"/>
              <a:ext cx="807" cy="607"/>
              <a:chOff x="593" y="614"/>
              <a:chExt cx="994" cy="747"/>
            </a:xfrm>
          </p:grpSpPr>
          <p:sp>
            <p:nvSpPr>
              <p:cNvPr id="26" name="Freeform 5">
                <a:extLst>
                  <a:ext uri="{FF2B5EF4-FFF2-40B4-BE49-F238E27FC236}">
                    <a16:creationId xmlns:a16="http://schemas.microsoft.com/office/drawing/2014/main" id="{35B73EA1-E058-C852-AF06-47EF905FC4B8}"/>
                  </a:ext>
                </a:extLst>
              </p:cNvPr>
              <p:cNvSpPr/>
              <p:nvPr/>
            </p:nvSpPr>
            <p:spPr bwMode="auto">
              <a:xfrm rot="5400000">
                <a:off x="527" y="688"/>
                <a:ext cx="733" cy="60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>
                <a:gsLst>
                  <a:gs pos="0">
                    <a:srgbClr val="83A4D4"/>
                  </a:gs>
                  <a:gs pos="99000">
                    <a:srgbClr val="B2F4FC"/>
                  </a:gs>
                </a:gsLst>
                <a:lin scaled="1"/>
              </a:gradFill>
              <a:ln w="25400">
                <a:noFill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200" b="1" dirty="0">
                  <a:cs typeface="+mn-ea"/>
                  <a:sym typeface="+mn-lt"/>
                </a:endParaRPr>
              </a:p>
            </p:txBody>
          </p:sp>
          <p:sp>
            <p:nvSpPr>
              <p:cNvPr id="27" name="Freeform 5">
                <a:extLst>
                  <a:ext uri="{FF2B5EF4-FFF2-40B4-BE49-F238E27FC236}">
                    <a16:creationId xmlns:a16="http://schemas.microsoft.com/office/drawing/2014/main" id="{267C5E7B-2D90-EAAA-1B6B-9E48F48BEA7D}"/>
                  </a:ext>
                </a:extLst>
              </p:cNvPr>
              <p:cNvSpPr/>
              <p:nvPr/>
            </p:nvSpPr>
            <p:spPr bwMode="auto">
              <a:xfrm rot="5400000">
                <a:off x="906" y="681"/>
                <a:ext cx="747" cy="61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noFill/>
              <a:ln w="25400">
                <a:solidFill>
                  <a:schemeClr val="bg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gradFill>
                      <a:gsLst>
                        <a:gs pos="0">
                          <a:srgbClr val="A3E2FA"/>
                        </a:gs>
                        <a:gs pos="100000">
                          <a:srgbClr val="0466C1"/>
                        </a:gs>
                      </a:gsLst>
                      <a:lin scaled="1"/>
                    </a:gradFill>
                  </a14:hiddenFill>
                </a:ext>
              </a:ex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2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2EBA35E-63A1-9E6B-E219-44230F43E72A}"/>
                </a:ext>
              </a:extLst>
            </p:cNvPr>
            <p:cNvSpPr txBox="1"/>
            <p:nvPr/>
          </p:nvSpPr>
          <p:spPr>
            <a:xfrm>
              <a:off x="1273" y="505"/>
              <a:ext cx="3196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  <a:sym typeface="+mn-lt"/>
                </a:rPr>
                <a:t>References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396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8400"/>
                            </p:stCondLst>
                            <p:childTnLst>
                              <p:par>
                                <p:cTn id="13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94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2F6A98B9-95BD-45DE-BFDC-DFB5EA5F8357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PhiLEw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4YixM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PhiLEy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+GIsTC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+GIsTG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+GIsT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+GIsTJ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+GIsTL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+GIsTAXZichKDQAA1SEAABcAAAB1bml2ZXJzYWwvdW5pdmVyc2FsLnBuZ+2a+VdS6/rAqdNpVvNU15xLvXmuOZQnp+NAmROna6UNZk61zLxhgqhoKGLTdUiJopaWiZ6sk+KAqZm6EbBDSR5E6jig4lBxFAXBgRAVkbupzr1r3fVd3z/gLn5gb57ns9/9Ps+73+d5n/1C7rEj/jobjTZCIBAdWIBPMASyBgaBfINcvxbU7Gq6MQGeViUF+3tDKF0mk6CwJvZg4EEIpI6wafnct6C8ISEgNAkC0WVqPqtYyIrzYDs4zOfgicuRkuGjebbyAdYHWdHc6rnV9Trn9ev1U78jntz8/fe7cy7o5+8MWPOuevNPOectLV79c+3W9Tt8bm8pM1Zf+Vn69/0bVNjpLpn7IulHxafSBxc9jydtD/9UTKmUUkRSt4hSSmVL3YMsLlSNla0op5EjGYrhmqZRnDFo0lknP1nFSpDpeTOEH1EPuvyMZKjR1lRm558zhnmpPnWneIOKK41V9vV4qyjsrK/7KlBuQwdl/OFner0bvwaUmu0rCUML4ij14K1/ixN+4DdIuIvFBvB0IMdKI+0iao43AlaDxy1aoAVaoAVaoAVaoAVaoAVaoAVaoAVaoAVaoAVa8L8HUAJz9QJLs2X6HtgK02i8rTRbiuvvaPYOd/p8p9lu3PL/g4/hd/5o4HrxWz/9fvihdSk2UfbGknAJtywwH0WJUL2CKlYooSlMF7yyDzmSJXlhXnszbXmsiaGSBPFbnOI5P4xPI5SVFazM3yTLjy07/M0znmNmXq7jr0svr2SFEahhZpqmYppihBrNGGLkDHbVxIgLMKe6wxvjFw71JKW9mTMXTwTMDSVxG/VmjoSALUryljhIXEMvPgxQryhdpulKaTxP/UEvs99j9tXWMK6Xcipe4EZqGkkTjwOZi2OFSEMXqIPTsAfiFHfgvlRAgNJjhppX3grl1bw3MUMs+qRZxqd3JDYmKInGyFc/mbJbC2nzkscsGn3TMdP5A/c527PqIoDh/VzCZ4/s+jgRkHhy0wlPKQJjX+bszJjFIy+5eFBnD6eOZijieSfPksVx11ux4rDRwUj7csF++HCICRm9wjRfmbnwPXnLvpK8OdI0VtjZdlLWG8MJ68aj5EDFzDFBO1fWSpI6JRoq6uKAM32AKs2Ot4ChsxNFnm9FLyQam6rpAelTdaxBLiHudztl9cPYQJEbvdMhkHDLavg6YAOMudUOVlTje4FqfBeiKDT+bKrxs0ZhW+u5M03oNxIUqnFE+P5YetCJHeTSwl2Prp32DJEn/bNmthj/xvFpFY/Z31BRxmzlsVwYixzn55tjaX5d6eaNmwXCiO5eRwJPRrboCKlbN0ie/8s3kPfwSs9bVC4+rvuzIfGiFmmBysOHmGSU/VcTIye4ZfrIW888Txj9R3mxbSn15gZ0S36IXNbPfuzdnrNtu3H7/phWM5sDtoqN5MzpNAQ3DV+s8BIJ00jSh4hXxEWAPX9y6mrKTdprCKS5SBS+fTi23UlUkNnHaXButEsIFVrrw+z/celZiuCCPFC1HIgrd+5kjWwsjlQM4QPqN6+Vyxz339un2otoeIiLuuEqdkp8p3RNBjII0xaAQvC3ZIUOpE0enB1ZvehhdXj4x/toWXWQaUq3nbrOh7jJyLh6uHkg0RJ9yrjdKXLnIhzNHeYZwgC+g0XHB0C5FvI+LVSW+5P7l3YnVQ8ECFOTQ1YtP9e9HMQbi7bcbHhKPhAsvDbR5fvyYu+uH5LuF3FhwTzCIfhv2CPE0ECobsjfBNhd6OHmmnM8N1gKzc8+zTz7iDUYxgm9tNl2Y4nwlZO4jwmOK2cEK+OkeJqI4vKs2B/eogze2XF9Tb+D2VwplpefjGOmF+9NOo1oTTRqLNnzl3zh05I8fW8b7x5ZsH7cjWr9QFHiqxuYEoDk5nXi/n1haNbNATrvDUb6OLKQ5VHgbkdsnfttj0ROxVl/GZAEEaPicrmo77WmZ/ulQgdf4qZKna66WUzB2CNdpmvnhYujEhQGHsH7YBvjc2cf5ddXO0LSkfli4damW1ccnz4spervFy0BQ9t3ijDTFAchjQBw9CN1MbZUb44veprV0OPQyFCrpmPpCi5A/9rpHagiLOqtnUoUwgDc6F57uAKcgjoaj1tkRyFws3lRUzTS3LKMO9qKX8KUlPfE9zYD4bf45WEGDYiSDFFdj2MXD886zQ5SU8YqMlPh2BrGEiaS8AuiiVLLVck8DgtDDZi+XUctiBBrHs3cXZ43I+NC1erUFQnDYJx9JHUUAqmOIuWVKbGXKxqy9DeKkkShTD6SQVOkiA63GUG9xPaKy4vvr+u94BEgqHxERieAmTdkmtjYhHfy8A7O1EftIQcqHxVgbJHf3jVqX+p36lH17heiR2R3c6zaOkC3z/GeFSPoU5/9BWiyLndJLDO6Z6/z0OHXdxYBfdi4jmKjUSluaXJ+Sd8Ffh8ZO8nNXJGlFGEc8EVNWRv/KnueLerrAB9K6b6eOby466ZVNDa28zg74tF5n7KYzUbiVB7gTkiLTxafN7izxrVFqnKdMmpfkNZ3D7tAIOIUw0zO06yxtUv91Mc4qQUMI2nkgb4kHGNSdFR1qa9NfPxuT+oy3XyajlwY9lB2Mk+Py3yIjn2C+7gWXTbZAkZzBtD1eQGri8MVOJMUnWhs6sCk1BhyBS32MjCryhq8X4uXO370lyweEwjxC4NvHNgX2yXJTJO17SPWAuxuSwtbvZduJ77cvecY+wyhpqB2ftl1D9E2O2Zix7mKLAz33gDYz2Rfh71Fh26mkj/qfNRT3jP/7b4qMTzcRS+B+l8u9WXYe/SFMl0nJ/pzzK8+zrq5Du1FHPQrRpZTavGqgdbCNzl70KGyvmPZj/NnWV8Hz0iEIoxRxjz2EDvZofCWcX6RXgN5VtZ80Cp3LGGiOW+ioPz4qieR1dCFl3rOUOUA15kAXVmwM8MtfOB4KoYaSH62V1Vg+ngWt0NA/Tpx+JYEj99xzh5+OrISK8s1m6MtcVP6jtdeOq7veYY8lOn1aNK158Kiwdlb72ruhrpwvZzyx3YIg8iZvL19nAWFR1T56sM6lns5wmjD9iXaVEBwLR5BmrIg2mLnOqwfmqsm/Plbgh16GjxUn7r5F+GDReVUu/eMzzacPuISlaLJRmeHIzPkvfMNH/bB+xuv0vOtYkx2NyyLnbMvTXDTnxSj1//2CEA7iscHyrPqTGQlO51MtsLgekVG8EE3XfwhfNZxX+LXqXP+0fy2FnA5Hdz7O/liXIn0xRW1aIRACvqDtZdgrDYrJEnpqyCnGWAVUK8Cg8UoJf7n1DvnTWyOM9evc0rO5tsi06cOBjMTkfei0eJoMFcf1ZFFU+JH99ladrTmH/K9fQbaaP+TKlyWP0Zp24+gFlsQe+LKwsyVOVZ3wdU6Ln0Hx/HGlIw2nYGUfcxzQKzMFTISXrfO/LqJz6x0DVNdE484sCZGCLHkqNuPT6QK/swhSxnzA7FCr9mLZLwsoq7MaytvP5tx4LixCq3KsZbLQscXbYzyxf4HXGu/BC+Z1Rhuju4PjIDOrybPRhsWwIvOgNfNzRSh3BvtPCnGYkXZy39U8LxpuwF5HSHAkby1vs8toED/SckQLyozowoXeUs9eTQTwEw8yh7EJ0ixETvenxpWju0YVqIKl345xbCiov6dVWe63Kefl+rzKJ8zVmO6jOPCR6Nyau2IWFNg7EGGWjk6isvzXHe7MpKNFwGIkqcpgkVpKiOdnxyuE7HtzxvPbvu89CxdnvylcJCbG9dXkw1OqCJwYiZJ0lzvBTi2KKVUZK75L/wKe/YkXSVBNnWjhOIySJPoy6iVv9WEDo8dTfDsw50Kr0KYgmPRV7lSxMHoNRj6EHMDEj3RQVfC0NOF0cnTrOMTmhAXjz0meAFvF2GUoi/Xi8BKLY73cp8PEZbaHEi6fr4liObhkMuMp7yw35hQJVUl5td+hJIBgmauNONExdv+s3T7IVtn/ajLrO9gu+XlWOrWppUVBYPRcjAC6sDi5YaJj67iGo+Em/7pMzr8rKKk9e8GnvNbwFyzaON1fWQDEFMKrrmcGMQmE1MYRYQ4nI1lL7OgKyjqweb8ncohNC/iYZR6iSdZ65r6AqqaPNr07SoEepqmeAF6VZxWyAIkX02jw2vVUpngTI+bKzBW0rt/uDUuiItqGhKik61aKp2kb+s/tX2jd0kT/c5ZyV9DL1O00HZ82fpkE8aQZbYa8swrDgrt2MVviRt5PL4tqsAMtOlj3tT97QrNj//cwLm7pctP8BbM7qNQGunp0xoMwAeL9Pfik1EVNfvumQAkat+xE+zkmw6HwRJu7MTo+tJfMfQYykSQ0JrM3CxKNAzArchKkXqHKlCrwbq+jSSxiWeafeyXDInpyyzXEKsWe03sczTPSNXd1gBQ2tEyTdUecvf/ehsoVS/Huq/+/DpQ4ZUoYDswLvlrxHCDXn/EshCqvvgf8ZJj/8PP/zCgVOb1PMNbOS2Lo9Rwa43qdJVoV3SzIQy+oGCoaYtgpA4+0HTQV7bkj76t1nnIUa/KjXsT7L356opGD/M94kPxPnvtX1BLAwQUAAIACAD4YixMKwvAbUoAAABrAAAAGwAAAHVuaXZlcnNhbC91bml2ZXJzYWwucG5nLnhtbLOxr8jNUShLLSrOzM+zVTLUM1Cyt+PlsikoSi3LTC1XqACKGekZQICSQiUqtzwzpSQDKGRgbowQzEjNTM8osVWyMDCFC+oDzQQAUEsBAgAAFAACAAgA+GIsTBUOrShkBAAABxEAAB0AAAAAAAAAAQAAAAAAAAAAAHVuaXZlcnNhbC9jb21tb25fbWVzc2FnZXMubG5nUEsBAgAAFAACAAgA+GIsTAh+CyMpAwAAhgwAACcAAAAAAAAAAQAAAAAAnwQAAHVuaXZlcnNhbC9mbGFzaF9wdWJsaXNoaW5nX3NldHRpbmdzLnhtbFBLAQIAABQAAgAIAPhiLEy1/AlkugIAAFUKAAAhAAAAAAAAAAEAAAAAAA0IAAB1bml2ZXJzYWwvZmxhc2hfc2tpbl9zZXR0aW5ncy54bWxQSwECAAAUAAIACAD4YixMKpYPZ/4CAACXCwAAJgAAAAAAAAABAAAAAAAGCwAAdW5pdmVyc2FsL2h0bWxfcHVibGlzaGluZ19zZXR0aW5ncy54bWxQSwECAAAUAAIACAD4YixMaHFSkZoBAAAfBgAAHwAAAAAAAAABAAAAAABIDgAAdW5pdmVyc2FsL2h0bWxfc2tpbl9zZXR0aW5ncy5qc1BLAQIAABQAAgAIAPhiLEw9PC/RwQAAAOUBAAAaAAAAAAAAAAEAAAAAAB8QAAB1bml2ZXJzYWwvaTE4bl9wcmVzZXRzLnhtbFBLAQIAABQAAgAIAPhiLEya+ZZkawAAAGsAAAAcAAAAAAAAAAEAAAAAABgRAAB1bml2ZXJzYWwvbG9jYWxfc2V0dGluZ3MueG1sUEsBAgAAFAACAAgARJRXRyO0Tvv7AgAAsAgAABQAAAAAAAAAAQAAAAAAvREAAHVuaXZlcnNhbC9wbGF5ZXIueG1sUEsBAgAAFAACAAgA+GIsTLCHI/RsAQAA9wIAACkAAAAAAAAAAQAAAAAA6hQAAHVuaXZlcnNhbC9za2luX2N1c3RvbWl6YXRpb25fc2V0dGluZ3MueG1sUEsBAgAAFAACAAgA+GIsTAXZichKDQAA1SEAABcAAAAAAAAAAAAAAAAAnRYAAHVuaXZlcnNhbC91bml2ZXJzYWwucG5nUEsBAgAAFAACAAgA+GIsTCsLwG1KAAAAawAAABsAAAAAAAAAAQAAAAAAHCQAAHVuaXZlcnNhbC91bml2ZXJzYWwucG5nLnhtbFBLBQYAAAAACwALAEkDAACfJAAAAAA="/>
  <p:tag name="ISPRING_PRESENTATION_TITLE" val="区块链比特币"/>
  <p:tag name="ISPRING_SCORM_RATE_QUIZZES" val="0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D:\ppt\第11批\638556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780759452"/>
  <p:tag name="KSO_WM_UNIT_PLACING_PICTURE_USER_VIEWPORT" val="{&quot;height&quot;:15840,&quot;width&quot;:1516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780759452"/>
  <p:tag name="KSO_WM_UNIT_PLACING_PICTURE_USER_VIEWPORT" val="{&quot;height&quot;:15840,&quot;width&quot;:15165}"/>
</p:tagLst>
</file>

<file path=ppt/theme/theme1.xml><?xml version="1.0" encoding="utf-8"?>
<a:theme xmlns:a="http://schemas.openxmlformats.org/drawingml/2006/main" name="www.freeppt7.com">
  <a:themeElements>
    <a:clrScheme name="海岸线">
      <a:dk1>
        <a:srgbClr val="000000"/>
      </a:dk1>
      <a:lt1>
        <a:srgbClr val="FFFFFF"/>
      </a:lt1>
      <a:dk2>
        <a:srgbClr val="E3D7CF"/>
      </a:dk2>
      <a:lt2>
        <a:srgbClr val="C1BFCB"/>
      </a:lt2>
      <a:accent1>
        <a:srgbClr val="8BB5C7"/>
      </a:accent1>
      <a:accent2>
        <a:srgbClr val="69A7C5"/>
      </a:accent2>
      <a:accent3>
        <a:srgbClr val="4E8DBC"/>
      </a:accent3>
      <a:accent4>
        <a:srgbClr val="0D74A7"/>
      </a:accent4>
      <a:accent5>
        <a:srgbClr val="01528B"/>
      </a:accent5>
      <a:accent6>
        <a:srgbClr val="013768"/>
      </a:accent6>
      <a:hlink>
        <a:srgbClr val="3E6487"/>
      </a:hlink>
      <a:folHlink>
        <a:srgbClr val="53788B"/>
      </a:folHlink>
    </a:clrScheme>
    <a:fontScheme name="2r3zevew">
      <a:majorFont>
        <a:latin typeface="印品黑体"/>
        <a:ea typeface="微软雅黑"/>
        <a:cs typeface=""/>
      </a:majorFont>
      <a:minorFont>
        <a:latin typeface="印品黑体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ww.jp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1279</TotalTime>
  <Words>527</Words>
  <Application>Microsoft Office PowerPoint</Application>
  <PresentationFormat>Widescreen</PresentationFormat>
  <Paragraphs>166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微软雅黑</vt:lpstr>
      <vt:lpstr>Aharoni</vt:lpstr>
      <vt:lpstr>Arial</vt:lpstr>
      <vt:lpstr>Google Sans</vt:lpstr>
      <vt:lpstr>Söhne</vt:lpstr>
      <vt:lpstr>Times New Roman</vt:lpstr>
      <vt:lpstr>印品黑体</vt:lpstr>
      <vt:lpstr>字魂59号-创粗黑</vt:lpstr>
      <vt:lpstr>www.freeppt7.com</vt:lpstr>
      <vt:lpstr>www.jpppt.com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区块链</dc:title>
  <dc:creator>第一PPT</dc:creator>
  <cp:keywords>www.1ppt.com</cp:keywords>
  <dc:description>www.1ppt.com</dc:description>
  <cp:lastModifiedBy>Awais Raza</cp:lastModifiedBy>
  <cp:revision>116</cp:revision>
  <dcterms:created xsi:type="dcterms:W3CDTF">2018-03-25T01:21:00Z</dcterms:created>
  <dcterms:modified xsi:type="dcterms:W3CDTF">2024-03-04T13:29:00Z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